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320" r:id="rId2"/>
    <p:sldId id="321" r:id="rId3"/>
    <p:sldId id="293" r:id="rId4"/>
    <p:sldId id="265" r:id="rId5"/>
    <p:sldId id="300" r:id="rId6"/>
    <p:sldId id="296" r:id="rId7"/>
    <p:sldId id="297" r:id="rId8"/>
    <p:sldId id="302" r:id="rId9"/>
    <p:sldId id="299" r:id="rId10"/>
    <p:sldId id="344" r:id="rId11"/>
    <p:sldId id="345" r:id="rId12"/>
    <p:sldId id="346" r:id="rId13"/>
    <p:sldId id="347" r:id="rId14"/>
    <p:sldId id="348" r:id="rId15"/>
    <p:sldId id="349" r:id="rId16"/>
    <p:sldId id="350" r:id="rId17"/>
    <p:sldId id="351" r:id="rId18"/>
    <p:sldId id="352" r:id="rId19"/>
    <p:sldId id="353" r:id="rId20"/>
    <p:sldId id="355" r:id="rId21"/>
    <p:sldId id="356" r:id="rId22"/>
    <p:sldId id="357" r:id="rId23"/>
    <p:sldId id="358" r:id="rId24"/>
    <p:sldId id="273" r:id="rId25"/>
    <p:sldId id="359" r:id="rId26"/>
    <p:sldId id="360" r:id="rId27"/>
    <p:sldId id="354" r:id="rId28"/>
    <p:sldId id="274" r:id="rId29"/>
    <p:sldId id="267" r:id="rId30"/>
    <p:sldId id="278" r:id="rId31"/>
    <p:sldId id="270" r:id="rId32"/>
    <p:sldId id="272" r:id="rId33"/>
    <p:sldId id="269" r:id="rId34"/>
    <p:sldId id="281" r:id="rId35"/>
    <p:sldId id="271" r:id="rId36"/>
    <p:sldId id="275" r:id="rId37"/>
    <p:sldId id="277" r:id="rId38"/>
    <p:sldId id="276" r:id="rId39"/>
    <p:sldId id="282" r:id="rId40"/>
    <p:sldId id="283" r:id="rId41"/>
    <p:sldId id="369" r:id="rId42"/>
    <p:sldId id="363" r:id="rId43"/>
    <p:sldId id="364" r:id="rId44"/>
    <p:sldId id="365" r:id="rId45"/>
    <p:sldId id="366" r:id="rId46"/>
    <p:sldId id="367" r:id="rId47"/>
    <p:sldId id="368" r:id="rId48"/>
    <p:sldId id="266"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1">
          <p15:clr>
            <a:srgbClr val="A4A3A4"/>
          </p15:clr>
        </p15:guide>
        <p15:guide id="2" pos="384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1324"/>
    <a:srgbClr val="0C4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94218" autoAdjust="0"/>
  </p:normalViewPr>
  <p:slideViewPr>
    <p:cSldViewPr snapToGrid="0" showGuides="1">
      <p:cViewPr varScale="1">
        <p:scale>
          <a:sx n="62" d="100"/>
          <a:sy n="62" d="100"/>
        </p:scale>
        <p:origin x="77" y="619"/>
      </p:cViewPr>
      <p:guideLst>
        <p:guide orient="horz" pos="2121"/>
        <p:guide pos="3843"/>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1">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1D32F8E-8A7E-4782-AA22-76813563938A}" type="doc">
      <dgm:prSet loTypeId="urn:microsoft.com/office/officeart/2009/layout/CircleArrowProcess#1" loCatId="process" qsTypeId="urn:microsoft.com/office/officeart/2005/8/quickstyle/simple1#1" qsCatId="simple" csTypeId="urn:microsoft.com/office/officeart/2005/8/colors/accent1_2#1" csCatId="accent1" phldr="1"/>
      <dgm:spPr/>
      <dgm:t>
        <a:bodyPr/>
        <a:lstStyle/>
        <a:p>
          <a:endParaRPr lang="zh-CN" altLang="en-US"/>
        </a:p>
      </dgm:t>
    </dgm:pt>
    <dgm:pt modelId="{2FCF5072-B52F-47C8-8E70-E341B3A6F923}">
      <dgm:prSet phldrT="[文本]" custT="1"/>
      <dgm:spPr/>
      <dgm:t>
        <a:bodyPr/>
        <a:lstStyle/>
        <a:p>
          <a:r>
            <a:rPr lang="zh-CN" altLang="en-US" sz="1800" dirty="0"/>
            <a:t>一审：大修</a:t>
          </a:r>
        </a:p>
      </dgm:t>
    </dgm:pt>
    <dgm:pt modelId="{EB53CA7C-EA1E-49AC-B184-3E6EE95D9930}" type="parTrans" cxnId="{04F0D118-ED17-42C3-9490-D322944B43A8}">
      <dgm:prSet/>
      <dgm:spPr/>
      <dgm:t>
        <a:bodyPr/>
        <a:lstStyle/>
        <a:p>
          <a:endParaRPr lang="zh-CN" altLang="en-US"/>
        </a:p>
      </dgm:t>
    </dgm:pt>
    <dgm:pt modelId="{CE6DD1B9-DDB2-4DDC-B4F4-99C59B4993DC}" type="sibTrans" cxnId="{04F0D118-ED17-42C3-9490-D322944B43A8}">
      <dgm:prSet/>
      <dgm:spPr/>
      <dgm:t>
        <a:bodyPr/>
        <a:lstStyle/>
        <a:p>
          <a:endParaRPr lang="zh-CN" altLang="en-US"/>
        </a:p>
      </dgm:t>
    </dgm:pt>
    <dgm:pt modelId="{EE4C6BA4-BF16-4FD5-B25E-BCE80DD44C6F}">
      <dgm:prSet phldrT="[文本]" custT="1"/>
      <dgm:spPr/>
      <dgm:t>
        <a:bodyPr/>
        <a:lstStyle/>
        <a:p>
          <a:r>
            <a:rPr lang="zh-CN" altLang="en-US" sz="1800" dirty="0"/>
            <a:t>二审：换审稿人</a:t>
          </a:r>
          <a:r>
            <a:rPr lang="zh-CN" altLang="en-US" sz="1800" dirty="0">
              <a:latin typeface="微软雅黑" panose="020B0503020204020204" pitchFamily="34" charset="-122"/>
              <a:ea typeface="微软雅黑" panose="020B0503020204020204" pitchFamily="34" charset="-122"/>
            </a:rPr>
            <a:t>→审稿两个月→</a:t>
          </a:r>
          <a:r>
            <a:rPr lang="zh-CN" altLang="en-US" sz="1800" dirty="0"/>
            <a:t>大修</a:t>
          </a:r>
        </a:p>
      </dgm:t>
    </dgm:pt>
    <dgm:pt modelId="{A3959AA4-9F1D-4C58-A0F5-E5DEE218CB6E}" type="parTrans" cxnId="{F0B46AFE-EC1A-4274-8D97-7BF133F2D32D}">
      <dgm:prSet/>
      <dgm:spPr/>
      <dgm:t>
        <a:bodyPr/>
        <a:lstStyle/>
        <a:p>
          <a:endParaRPr lang="zh-CN" altLang="en-US"/>
        </a:p>
      </dgm:t>
    </dgm:pt>
    <dgm:pt modelId="{E13F360B-F1E5-4779-A7EE-83E27EC336E1}" type="sibTrans" cxnId="{F0B46AFE-EC1A-4274-8D97-7BF133F2D32D}">
      <dgm:prSet/>
      <dgm:spPr/>
      <dgm:t>
        <a:bodyPr/>
        <a:lstStyle/>
        <a:p>
          <a:endParaRPr lang="zh-CN" altLang="en-US"/>
        </a:p>
      </dgm:t>
    </dgm:pt>
    <dgm:pt modelId="{3AF2C4AA-9712-453C-8E38-7801CEEFAF52}">
      <dgm:prSet phldrT="[文本]" custT="1"/>
      <dgm:spPr/>
      <dgm:t>
        <a:bodyPr/>
        <a:lstStyle/>
        <a:p>
          <a:r>
            <a:rPr lang="en-US" altLang="zh-CN" sz="1800" dirty="0"/>
            <a:t>……</a:t>
          </a:r>
          <a:endParaRPr lang="zh-CN" altLang="en-US" sz="1800" dirty="0"/>
        </a:p>
      </dgm:t>
    </dgm:pt>
    <dgm:pt modelId="{F5B51788-B80F-4648-A0EB-BA4E0E98A06E}" type="parTrans" cxnId="{A718B9AB-8DB1-4A7A-BFE9-9744A388678B}">
      <dgm:prSet/>
      <dgm:spPr/>
      <dgm:t>
        <a:bodyPr/>
        <a:lstStyle/>
        <a:p>
          <a:endParaRPr lang="zh-CN" altLang="en-US"/>
        </a:p>
      </dgm:t>
    </dgm:pt>
    <dgm:pt modelId="{CDE51CB4-4185-4D15-B308-567EC6BC91A0}" type="sibTrans" cxnId="{A718B9AB-8DB1-4A7A-BFE9-9744A388678B}">
      <dgm:prSet/>
      <dgm:spPr/>
      <dgm:t>
        <a:bodyPr/>
        <a:lstStyle/>
        <a:p>
          <a:endParaRPr lang="zh-CN" altLang="en-US"/>
        </a:p>
      </dgm:t>
    </dgm:pt>
    <dgm:pt modelId="{30AA2EC7-BE2E-4551-BDA6-8F4855ABBF49}">
      <dgm:prSet/>
      <dgm:spPr/>
      <dgm:t>
        <a:bodyPr/>
        <a:lstStyle/>
        <a:p>
          <a:endParaRPr lang="zh-CN" altLang="en-US"/>
        </a:p>
      </dgm:t>
    </dgm:pt>
    <dgm:pt modelId="{70681764-88AB-4146-9C0D-033081E31A69}" type="parTrans" cxnId="{91E91E79-E068-4C0F-BCEE-345A38547AF5}">
      <dgm:prSet/>
      <dgm:spPr/>
      <dgm:t>
        <a:bodyPr/>
        <a:lstStyle/>
        <a:p>
          <a:endParaRPr lang="zh-CN" altLang="en-US"/>
        </a:p>
      </dgm:t>
    </dgm:pt>
    <dgm:pt modelId="{6E975521-CB4D-4141-915E-34F6238E265D}" type="sibTrans" cxnId="{91E91E79-E068-4C0F-BCEE-345A38547AF5}">
      <dgm:prSet/>
      <dgm:spPr/>
      <dgm:t>
        <a:bodyPr/>
        <a:lstStyle/>
        <a:p>
          <a:endParaRPr lang="zh-CN" altLang="en-US"/>
        </a:p>
      </dgm:t>
    </dgm:pt>
    <dgm:pt modelId="{B29BA49B-3430-4915-9F88-2BDAEC741AE3}">
      <dgm:prSet custT="1"/>
      <dgm:spPr/>
      <dgm:t>
        <a:bodyPr/>
        <a:lstStyle/>
        <a:p>
          <a:r>
            <a:rPr lang="en-US" altLang="zh-CN" sz="1800" dirty="0"/>
            <a:t>X</a:t>
          </a:r>
          <a:r>
            <a:rPr lang="zh-CN" altLang="en-US" sz="1800" dirty="0"/>
            <a:t>审：发表</a:t>
          </a:r>
        </a:p>
      </dgm:t>
    </dgm:pt>
    <dgm:pt modelId="{66ADBBAC-DB16-4334-9915-D20D9DCEB41E}" type="parTrans" cxnId="{B6B2D23A-B118-4783-B7EF-F0970B1ED380}">
      <dgm:prSet/>
      <dgm:spPr/>
      <dgm:t>
        <a:bodyPr/>
        <a:lstStyle/>
        <a:p>
          <a:endParaRPr lang="zh-CN" altLang="en-US"/>
        </a:p>
      </dgm:t>
    </dgm:pt>
    <dgm:pt modelId="{B6525EE9-6257-4829-B4A2-266FF1F08AA4}" type="sibTrans" cxnId="{B6B2D23A-B118-4783-B7EF-F0970B1ED380}">
      <dgm:prSet/>
      <dgm:spPr/>
      <dgm:t>
        <a:bodyPr/>
        <a:lstStyle/>
        <a:p>
          <a:endParaRPr lang="zh-CN" altLang="en-US"/>
        </a:p>
      </dgm:t>
    </dgm:pt>
    <dgm:pt modelId="{A7A4CB29-A8B8-433F-977D-CA896DD3EDAE}" type="pres">
      <dgm:prSet presAssocID="{D1D32F8E-8A7E-4782-AA22-76813563938A}" presName="Name0" presStyleCnt="0">
        <dgm:presLayoutVars>
          <dgm:chMax val="7"/>
          <dgm:chPref val="7"/>
          <dgm:dir/>
          <dgm:animLvl val="lvl"/>
        </dgm:presLayoutVars>
      </dgm:prSet>
      <dgm:spPr/>
    </dgm:pt>
    <dgm:pt modelId="{46A5A479-2973-4393-B08F-281CA229F51B}" type="pres">
      <dgm:prSet presAssocID="{2FCF5072-B52F-47C8-8E70-E341B3A6F923}" presName="Accent1" presStyleCnt="0"/>
      <dgm:spPr/>
    </dgm:pt>
    <dgm:pt modelId="{DCD6892F-7169-4AF2-BCB8-68468F3FE1E8}" type="pres">
      <dgm:prSet presAssocID="{2FCF5072-B52F-47C8-8E70-E341B3A6F923}" presName="Accent" presStyleLbl="node1" presStyleIdx="0" presStyleCnt="4"/>
      <dgm:spPr/>
    </dgm:pt>
    <dgm:pt modelId="{B6825FE9-AA51-4728-9278-C967B75FCEB8}" type="pres">
      <dgm:prSet presAssocID="{2FCF5072-B52F-47C8-8E70-E341B3A6F923}" presName="Parent1" presStyleLbl="revTx" presStyleIdx="0" presStyleCnt="5" custScaleX="216160">
        <dgm:presLayoutVars>
          <dgm:chMax val="1"/>
          <dgm:chPref val="1"/>
          <dgm:bulletEnabled val="1"/>
        </dgm:presLayoutVars>
      </dgm:prSet>
      <dgm:spPr/>
    </dgm:pt>
    <dgm:pt modelId="{D35A6D34-D052-4BAD-958C-20D33FE40479}" type="pres">
      <dgm:prSet presAssocID="{EE4C6BA4-BF16-4FD5-B25E-BCE80DD44C6F}" presName="Accent2" presStyleCnt="0"/>
      <dgm:spPr/>
    </dgm:pt>
    <dgm:pt modelId="{E8254892-A2CC-43C2-A5D2-DE69E65FAE2D}" type="pres">
      <dgm:prSet presAssocID="{EE4C6BA4-BF16-4FD5-B25E-BCE80DD44C6F}" presName="Accent" presStyleLbl="node1" presStyleIdx="1" presStyleCnt="4"/>
      <dgm:spPr/>
    </dgm:pt>
    <dgm:pt modelId="{B0858A19-6297-455A-A453-1BD09F657D82}" type="pres">
      <dgm:prSet presAssocID="{EE4C6BA4-BF16-4FD5-B25E-BCE80DD44C6F}" presName="Parent2" presStyleLbl="revTx" presStyleIdx="1" presStyleCnt="5" custScaleX="362928" custLinFactX="23248" custLinFactNeighborX="100000" custLinFactNeighborY="-1970">
        <dgm:presLayoutVars>
          <dgm:chMax val="1"/>
          <dgm:chPref val="1"/>
          <dgm:bulletEnabled val="1"/>
        </dgm:presLayoutVars>
      </dgm:prSet>
      <dgm:spPr/>
    </dgm:pt>
    <dgm:pt modelId="{75ECBEF3-B175-49AC-AA0D-4B9A5977F41D}" type="pres">
      <dgm:prSet presAssocID="{3AF2C4AA-9712-453C-8E38-7801CEEFAF52}" presName="Accent3" presStyleCnt="0"/>
      <dgm:spPr/>
    </dgm:pt>
    <dgm:pt modelId="{4199F339-93F8-4A19-9F56-3B5ACCDC90D4}" type="pres">
      <dgm:prSet presAssocID="{3AF2C4AA-9712-453C-8E38-7801CEEFAF52}" presName="Accent" presStyleLbl="node1" presStyleIdx="2" presStyleCnt="4"/>
      <dgm:spPr/>
    </dgm:pt>
    <dgm:pt modelId="{79361D88-A57C-49F2-8572-3EEDFCF7C34A}" type="pres">
      <dgm:prSet presAssocID="{3AF2C4AA-9712-453C-8E38-7801CEEFAF52}" presName="Child3" presStyleLbl="revTx" presStyleIdx="2" presStyleCnt="5">
        <dgm:presLayoutVars>
          <dgm:chMax val="0"/>
          <dgm:chPref val="0"/>
          <dgm:bulletEnabled val="1"/>
        </dgm:presLayoutVars>
      </dgm:prSet>
      <dgm:spPr/>
    </dgm:pt>
    <dgm:pt modelId="{7A16170E-B319-4442-AEA4-165FA31CAB6B}" type="pres">
      <dgm:prSet presAssocID="{3AF2C4AA-9712-453C-8E38-7801CEEFAF52}" presName="Parent3" presStyleLbl="revTx" presStyleIdx="3" presStyleCnt="5">
        <dgm:presLayoutVars>
          <dgm:chMax val="1"/>
          <dgm:chPref val="1"/>
          <dgm:bulletEnabled val="1"/>
        </dgm:presLayoutVars>
      </dgm:prSet>
      <dgm:spPr/>
    </dgm:pt>
    <dgm:pt modelId="{9EAB1E93-CF5E-432B-AC58-E0054A4E4565}" type="pres">
      <dgm:prSet presAssocID="{B29BA49B-3430-4915-9F88-2BDAEC741AE3}" presName="Accent4" presStyleCnt="0"/>
      <dgm:spPr/>
    </dgm:pt>
    <dgm:pt modelId="{C2908987-C12C-4B50-8478-C8ADBD6308A3}" type="pres">
      <dgm:prSet presAssocID="{B29BA49B-3430-4915-9F88-2BDAEC741AE3}" presName="Accent" presStyleLbl="node1" presStyleIdx="3" presStyleCnt="4"/>
      <dgm:spPr/>
    </dgm:pt>
    <dgm:pt modelId="{989EBDF2-5D04-4304-9310-39F9CBC6E6FE}" type="pres">
      <dgm:prSet presAssocID="{B29BA49B-3430-4915-9F88-2BDAEC741AE3}" presName="Parent4" presStyleLbl="revTx" presStyleIdx="4" presStyleCnt="5" custScaleX="153993">
        <dgm:presLayoutVars>
          <dgm:chMax val="1"/>
          <dgm:chPref val="1"/>
          <dgm:bulletEnabled val="1"/>
        </dgm:presLayoutVars>
      </dgm:prSet>
      <dgm:spPr/>
    </dgm:pt>
  </dgm:ptLst>
  <dgm:cxnLst>
    <dgm:cxn modelId="{04F0D118-ED17-42C3-9490-D322944B43A8}" srcId="{D1D32F8E-8A7E-4782-AA22-76813563938A}" destId="{2FCF5072-B52F-47C8-8E70-E341B3A6F923}" srcOrd="0" destOrd="0" parTransId="{EB53CA7C-EA1E-49AC-B184-3E6EE95D9930}" sibTransId="{CE6DD1B9-DDB2-4DDC-B4F4-99C59B4993DC}"/>
    <dgm:cxn modelId="{12233C22-13F5-4425-8057-1CA764EA86C4}" type="presOf" srcId="{2FCF5072-B52F-47C8-8E70-E341B3A6F923}" destId="{B6825FE9-AA51-4728-9278-C967B75FCEB8}" srcOrd="0" destOrd="0" presId="urn:microsoft.com/office/officeart/2009/layout/CircleArrowProcess#1"/>
    <dgm:cxn modelId="{0BD6E82E-F76B-4036-BFC5-C812DFB96018}" type="presOf" srcId="{D1D32F8E-8A7E-4782-AA22-76813563938A}" destId="{A7A4CB29-A8B8-433F-977D-CA896DD3EDAE}" srcOrd="0" destOrd="0" presId="urn:microsoft.com/office/officeart/2009/layout/CircleArrowProcess#1"/>
    <dgm:cxn modelId="{B6B2D23A-B118-4783-B7EF-F0970B1ED380}" srcId="{D1D32F8E-8A7E-4782-AA22-76813563938A}" destId="{B29BA49B-3430-4915-9F88-2BDAEC741AE3}" srcOrd="3" destOrd="0" parTransId="{66ADBBAC-DB16-4334-9915-D20D9DCEB41E}" sibTransId="{B6525EE9-6257-4829-B4A2-266FF1F08AA4}"/>
    <dgm:cxn modelId="{D692D74A-C024-42F0-BB28-9AA064B8CDE9}" type="presOf" srcId="{30AA2EC7-BE2E-4551-BDA6-8F4855ABBF49}" destId="{79361D88-A57C-49F2-8572-3EEDFCF7C34A}" srcOrd="0" destOrd="0" presId="urn:microsoft.com/office/officeart/2009/layout/CircleArrowProcess#1"/>
    <dgm:cxn modelId="{D32A5878-3B4F-43EF-A351-02B0E29F3F46}" type="presOf" srcId="{3AF2C4AA-9712-453C-8E38-7801CEEFAF52}" destId="{7A16170E-B319-4442-AEA4-165FA31CAB6B}" srcOrd="0" destOrd="0" presId="urn:microsoft.com/office/officeart/2009/layout/CircleArrowProcess#1"/>
    <dgm:cxn modelId="{91E91E79-E068-4C0F-BCEE-345A38547AF5}" srcId="{3AF2C4AA-9712-453C-8E38-7801CEEFAF52}" destId="{30AA2EC7-BE2E-4551-BDA6-8F4855ABBF49}" srcOrd="0" destOrd="0" parTransId="{70681764-88AB-4146-9C0D-033081E31A69}" sibTransId="{6E975521-CB4D-4141-915E-34F6238E265D}"/>
    <dgm:cxn modelId="{C4D9C28B-5240-47ED-BB09-127D36133EEF}" type="presOf" srcId="{EE4C6BA4-BF16-4FD5-B25E-BCE80DD44C6F}" destId="{B0858A19-6297-455A-A453-1BD09F657D82}" srcOrd="0" destOrd="0" presId="urn:microsoft.com/office/officeart/2009/layout/CircleArrowProcess#1"/>
    <dgm:cxn modelId="{A718B9AB-8DB1-4A7A-BFE9-9744A388678B}" srcId="{D1D32F8E-8A7E-4782-AA22-76813563938A}" destId="{3AF2C4AA-9712-453C-8E38-7801CEEFAF52}" srcOrd="2" destOrd="0" parTransId="{F5B51788-B80F-4648-A0EB-BA4E0E98A06E}" sibTransId="{CDE51CB4-4185-4D15-B308-567EC6BC91A0}"/>
    <dgm:cxn modelId="{547566D1-2754-429D-AD23-EC367A343BF3}" type="presOf" srcId="{B29BA49B-3430-4915-9F88-2BDAEC741AE3}" destId="{989EBDF2-5D04-4304-9310-39F9CBC6E6FE}" srcOrd="0" destOrd="0" presId="urn:microsoft.com/office/officeart/2009/layout/CircleArrowProcess#1"/>
    <dgm:cxn modelId="{F0B46AFE-EC1A-4274-8D97-7BF133F2D32D}" srcId="{D1D32F8E-8A7E-4782-AA22-76813563938A}" destId="{EE4C6BA4-BF16-4FD5-B25E-BCE80DD44C6F}" srcOrd="1" destOrd="0" parTransId="{A3959AA4-9F1D-4C58-A0F5-E5DEE218CB6E}" sibTransId="{E13F360B-F1E5-4779-A7EE-83E27EC336E1}"/>
    <dgm:cxn modelId="{FD2732B5-C799-45CE-93A0-2722EB27D1D0}" type="presParOf" srcId="{A7A4CB29-A8B8-433F-977D-CA896DD3EDAE}" destId="{46A5A479-2973-4393-B08F-281CA229F51B}" srcOrd="0" destOrd="0" presId="urn:microsoft.com/office/officeart/2009/layout/CircleArrowProcess#1"/>
    <dgm:cxn modelId="{8E7D0156-8EE9-42C0-8156-C8554C60CFB4}" type="presParOf" srcId="{46A5A479-2973-4393-B08F-281CA229F51B}" destId="{DCD6892F-7169-4AF2-BCB8-68468F3FE1E8}" srcOrd="0" destOrd="0" presId="urn:microsoft.com/office/officeart/2009/layout/CircleArrowProcess#1"/>
    <dgm:cxn modelId="{D53B2EAB-C39D-42B0-B1A5-62C7153AF98E}" type="presParOf" srcId="{A7A4CB29-A8B8-433F-977D-CA896DD3EDAE}" destId="{B6825FE9-AA51-4728-9278-C967B75FCEB8}" srcOrd="1" destOrd="0" presId="urn:microsoft.com/office/officeart/2009/layout/CircleArrowProcess#1"/>
    <dgm:cxn modelId="{8BB6ED8B-D0EB-4777-ACFE-963ADABA3B89}" type="presParOf" srcId="{A7A4CB29-A8B8-433F-977D-CA896DD3EDAE}" destId="{D35A6D34-D052-4BAD-958C-20D33FE40479}" srcOrd="2" destOrd="0" presId="urn:microsoft.com/office/officeart/2009/layout/CircleArrowProcess#1"/>
    <dgm:cxn modelId="{29A54525-5BFB-4AA2-ACA6-04EE5824F9FE}" type="presParOf" srcId="{D35A6D34-D052-4BAD-958C-20D33FE40479}" destId="{E8254892-A2CC-43C2-A5D2-DE69E65FAE2D}" srcOrd="0" destOrd="0" presId="urn:microsoft.com/office/officeart/2009/layout/CircleArrowProcess#1"/>
    <dgm:cxn modelId="{701AEE60-2F3B-433F-8C23-BE6F6613FE1D}" type="presParOf" srcId="{A7A4CB29-A8B8-433F-977D-CA896DD3EDAE}" destId="{B0858A19-6297-455A-A453-1BD09F657D82}" srcOrd="3" destOrd="0" presId="urn:microsoft.com/office/officeart/2009/layout/CircleArrowProcess#1"/>
    <dgm:cxn modelId="{8318F3BC-0D25-4BE5-84C8-D104DC5FF916}" type="presParOf" srcId="{A7A4CB29-A8B8-433F-977D-CA896DD3EDAE}" destId="{75ECBEF3-B175-49AC-AA0D-4B9A5977F41D}" srcOrd="4" destOrd="0" presId="urn:microsoft.com/office/officeart/2009/layout/CircleArrowProcess#1"/>
    <dgm:cxn modelId="{5A7FE30D-5FA9-4DC3-8583-16F0C7AA2DFE}" type="presParOf" srcId="{75ECBEF3-B175-49AC-AA0D-4B9A5977F41D}" destId="{4199F339-93F8-4A19-9F56-3B5ACCDC90D4}" srcOrd="0" destOrd="0" presId="urn:microsoft.com/office/officeart/2009/layout/CircleArrowProcess#1"/>
    <dgm:cxn modelId="{1C702844-79A8-4583-A37B-1013AF156F95}" type="presParOf" srcId="{A7A4CB29-A8B8-433F-977D-CA896DD3EDAE}" destId="{79361D88-A57C-49F2-8572-3EEDFCF7C34A}" srcOrd="5" destOrd="0" presId="urn:microsoft.com/office/officeart/2009/layout/CircleArrowProcess#1"/>
    <dgm:cxn modelId="{CD7216E9-F27F-443B-B12E-7ACFB0132D16}" type="presParOf" srcId="{A7A4CB29-A8B8-433F-977D-CA896DD3EDAE}" destId="{7A16170E-B319-4442-AEA4-165FA31CAB6B}" srcOrd="6" destOrd="0" presId="urn:microsoft.com/office/officeart/2009/layout/CircleArrowProcess#1"/>
    <dgm:cxn modelId="{BE93F7A6-64DF-435E-B93E-24FF50A3C955}" type="presParOf" srcId="{A7A4CB29-A8B8-433F-977D-CA896DD3EDAE}" destId="{9EAB1E93-CF5E-432B-AC58-E0054A4E4565}" srcOrd="7" destOrd="0" presId="urn:microsoft.com/office/officeart/2009/layout/CircleArrowProcess#1"/>
    <dgm:cxn modelId="{821D8BA4-06C3-4577-904C-3BF9487D0A2A}" type="presParOf" srcId="{9EAB1E93-CF5E-432B-AC58-E0054A4E4565}" destId="{C2908987-C12C-4B50-8478-C8ADBD6308A3}" srcOrd="0" destOrd="0" presId="urn:microsoft.com/office/officeart/2009/layout/CircleArrowProcess#1"/>
    <dgm:cxn modelId="{1B97196C-9C2A-4223-9C57-2E0B6C2AC99A}" type="presParOf" srcId="{A7A4CB29-A8B8-433F-977D-CA896DD3EDAE}" destId="{989EBDF2-5D04-4304-9310-39F9CBC6E6FE}" srcOrd="8" destOrd="0" presId="urn:microsoft.com/office/officeart/2009/layout/CircleArrow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5BE8E1-2BE0-4638-8E95-9708687A1B83}" type="doc">
      <dgm:prSet loTypeId="urn:microsoft.com/office/officeart/2005/8/layout/pyramid1#1" loCatId="pyramid" qsTypeId="urn:microsoft.com/office/officeart/2005/8/quickstyle/simple1#2" qsCatId="simple" csTypeId="urn:microsoft.com/office/officeart/2005/8/colors/accent2_3#1" csCatId="accent2" phldr="1"/>
      <dgm:spPr/>
    </dgm:pt>
    <dgm:pt modelId="{62222D70-4875-4CA1-98C4-6FEF5294B4E6}">
      <dgm:prSet phldrT="[文本]" custT="1"/>
      <dgm:spPr/>
      <dgm:t>
        <a:bodyPr/>
        <a:lstStyle/>
        <a:p>
          <a:r>
            <a:rPr lang="en-US" altLang="zh-CN" sz="2000" dirty="0">
              <a:solidFill>
                <a:schemeClr val="tx1"/>
              </a:solidFill>
            </a:rPr>
            <a:t>accept</a:t>
          </a:r>
          <a:endParaRPr lang="zh-CN" altLang="en-US" sz="2000" dirty="0">
            <a:solidFill>
              <a:schemeClr val="tx1"/>
            </a:solidFill>
          </a:endParaRPr>
        </a:p>
      </dgm:t>
    </dgm:pt>
    <dgm:pt modelId="{AAFB24B2-1053-4BBE-B1FA-93246AAEBB08}" type="parTrans" cxnId="{176729F6-27FC-4FDD-B4C2-D4B823DA57B8}">
      <dgm:prSet/>
      <dgm:spPr/>
      <dgm:t>
        <a:bodyPr/>
        <a:lstStyle/>
        <a:p>
          <a:endParaRPr lang="zh-CN" altLang="en-US"/>
        </a:p>
      </dgm:t>
    </dgm:pt>
    <dgm:pt modelId="{CFE0D381-6ECD-4BE4-AF85-C6255EC2DA9A}" type="sibTrans" cxnId="{176729F6-27FC-4FDD-B4C2-D4B823DA57B8}">
      <dgm:prSet/>
      <dgm:spPr/>
      <dgm:t>
        <a:bodyPr/>
        <a:lstStyle/>
        <a:p>
          <a:endParaRPr lang="zh-CN" altLang="en-US"/>
        </a:p>
      </dgm:t>
    </dgm:pt>
    <dgm:pt modelId="{9F41EA13-EBFA-42D8-8497-8DC64CF21C33}">
      <dgm:prSet phldrT="[文本]" custT="1"/>
      <dgm:spPr/>
      <dgm:t>
        <a:bodyPr/>
        <a:lstStyle/>
        <a:p>
          <a:r>
            <a:rPr lang="en-US" altLang="zh-CN" sz="4800" dirty="0">
              <a:solidFill>
                <a:schemeClr val="tx1"/>
              </a:solidFill>
            </a:rPr>
            <a:t>Minor revision</a:t>
          </a:r>
          <a:endParaRPr lang="zh-CN" altLang="en-US" sz="4800" dirty="0">
            <a:solidFill>
              <a:schemeClr val="tx1"/>
            </a:solidFill>
          </a:endParaRPr>
        </a:p>
      </dgm:t>
    </dgm:pt>
    <dgm:pt modelId="{DD624341-AB10-46C1-BCAD-776D3159383E}" type="parTrans" cxnId="{74BFC9A5-D4AC-4F97-B161-FAFF8529407E}">
      <dgm:prSet/>
      <dgm:spPr/>
      <dgm:t>
        <a:bodyPr/>
        <a:lstStyle/>
        <a:p>
          <a:endParaRPr lang="zh-CN" altLang="en-US"/>
        </a:p>
      </dgm:t>
    </dgm:pt>
    <dgm:pt modelId="{3F192BC9-5895-4367-810E-ED6A1797C407}" type="sibTrans" cxnId="{74BFC9A5-D4AC-4F97-B161-FAFF8529407E}">
      <dgm:prSet/>
      <dgm:spPr/>
      <dgm:t>
        <a:bodyPr/>
        <a:lstStyle/>
        <a:p>
          <a:endParaRPr lang="zh-CN" altLang="en-US"/>
        </a:p>
      </dgm:t>
    </dgm:pt>
    <dgm:pt modelId="{EF8A66BC-5DBD-471F-B099-73EF00E20E57}">
      <dgm:prSet phldrT="[文本]" custT="1"/>
      <dgm:spPr/>
      <dgm:t>
        <a:bodyPr/>
        <a:lstStyle/>
        <a:p>
          <a:r>
            <a:rPr lang="en-US" altLang="zh-CN" sz="9600" dirty="0">
              <a:solidFill>
                <a:srgbClr val="FF0000"/>
              </a:solidFill>
            </a:rPr>
            <a:t>Reject</a:t>
          </a:r>
          <a:endParaRPr lang="zh-CN" altLang="en-US" sz="9600" dirty="0">
            <a:solidFill>
              <a:srgbClr val="FF0000"/>
            </a:solidFill>
          </a:endParaRPr>
        </a:p>
      </dgm:t>
    </dgm:pt>
    <dgm:pt modelId="{932262EB-2183-4FDA-9307-8704A803C90A}" type="parTrans" cxnId="{C6AC8284-0B21-43F7-A887-FCAE863F6E21}">
      <dgm:prSet/>
      <dgm:spPr/>
      <dgm:t>
        <a:bodyPr/>
        <a:lstStyle/>
        <a:p>
          <a:endParaRPr lang="zh-CN" altLang="en-US"/>
        </a:p>
      </dgm:t>
    </dgm:pt>
    <dgm:pt modelId="{80BA43EB-41A5-4273-844D-1AF8A37D4F63}" type="sibTrans" cxnId="{C6AC8284-0B21-43F7-A887-FCAE863F6E21}">
      <dgm:prSet/>
      <dgm:spPr/>
      <dgm:t>
        <a:bodyPr/>
        <a:lstStyle/>
        <a:p>
          <a:endParaRPr lang="zh-CN" altLang="en-US"/>
        </a:p>
      </dgm:t>
    </dgm:pt>
    <dgm:pt modelId="{EA24379B-9223-41B0-A5D9-3A1709C8DE68}" type="pres">
      <dgm:prSet presAssocID="{185BE8E1-2BE0-4638-8E95-9708687A1B83}" presName="Name0" presStyleCnt="0">
        <dgm:presLayoutVars>
          <dgm:dir/>
          <dgm:animLvl val="lvl"/>
          <dgm:resizeHandles val="exact"/>
        </dgm:presLayoutVars>
      </dgm:prSet>
      <dgm:spPr/>
    </dgm:pt>
    <dgm:pt modelId="{3772A9A3-1100-48DF-8E8E-916A716E8E83}" type="pres">
      <dgm:prSet presAssocID="{62222D70-4875-4CA1-98C4-6FEF5294B4E6}" presName="Name8" presStyleCnt="0"/>
      <dgm:spPr/>
    </dgm:pt>
    <dgm:pt modelId="{E183BBD4-EBB5-490F-B439-98A42EAD1D86}" type="pres">
      <dgm:prSet presAssocID="{62222D70-4875-4CA1-98C4-6FEF5294B4E6}" presName="level" presStyleLbl="node1" presStyleIdx="0" presStyleCnt="3">
        <dgm:presLayoutVars>
          <dgm:chMax val="1"/>
          <dgm:bulletEnabled val="1"/>
        </dgm:presLayoutVars>
      </dgm:prSet>
      <dgm:spPr/>
    </dgm:pt>
    <dgm:pt modelId="{2CE91D57-AA84-4570-A9CC-3A6B4B789BD7}" type="pres">
      <dgm:prSet presAssocID="{62222D70-4875-4CA1-98C4-6FEF5294B4E6}" presName="levelTx" presStyleLbl="revTx" presStyleIdx="0" presStyleCnt="0">
        <dgm:presLayoutVars>
          <dgm:chMax val="1"/>
          <dgm:bulletEnabled val="1"/>
        </dgm:presLayoutVars>
      </dgm:prSet>
      <dgm:spPr/>
    </dgm:pt>
    <dgm:pt modelId="{CB173751-73CE-411D-95E4-0D73DF0F3084}" type="pres">
      <dgm:prSet presAssocID="{9F41EA13-EBFA-42D8-8497-8DC64CF21C33}" presName="Name8" presStyleCnt="0"/>
      <dgm:spPr/>
    </dgm:pt>
    <dgm:pt modelId="{B8F8508F-36D7-4241-A7A6-926827A41EFA}" type="pres">
      <dgm:prSet presAssocID="{9F41EA13-EBFA-42D8-8497-8DC64CF21C33}" presName="level" presStyleLbl="node1" presStyleIdx="1" presStyleCnt="3">
        <dgm:presLayoutVars>
          <dgm:chMax val="1"/>
          <dgm:bulletEnabled val="1"/>
        </dgm:presLayoutVars>
      </dgm:prSet>
      <dgm:spPr/>
    </dgm:pt>
    <dgm:pt modelId="{332793AA-CF0B-4046-8220-4D871A2EEE24}" type="pres">
      <dgm:prSet presAssocID="{9F41EA13-EBFA-42D8-8497-8DC64CF21C33}" presName="levelTx" presStyleLbl="revTx" presStyleIdx="0" presStyleCnt="0">
        <dgm:presLayoutVars>
          <dgm:chMax val="1"/>
          <dgm:bulletEnabled val="1"/>
        </dgm:presLayoutVars>
      </dgm:prSet>
      <dgm:spPr/>
    </dgm:pt>
    <dgm:pt modelId="{1F38652F-8CDF-4E9D-AEBE-F5E657B5F282}" type="pres">
      <dgm:prSet presAssocID="{EF8A66BC-5DBD-471F-B099-73EF00E20E57}" presName="Name8" presStyleCnt="0"/>
      <dgm:spPr/>
    </dgm:pt>
    <dgm:pt modelId="{27D96067-CD0F-4129-BACB-32B431D342CC}" type="pres">
      <dgm:prSet presAssocID="{EF8A66BC-5DBD-471F-B099-73EF00E20E57}" presName="level" presStyleLbl="node1" presStyleIdx="2" presStyleCnt="3">
        <dgm:presLayoutVars>
          <dgm:chMax val="1"/>
          <dgm:bulletEnabled val="1"/>
        </dgm:presLayoutVars>
      </dgm:prSet>
      <dgm:spPr/>
    </dgm:pt>
    <dgm:pt modelId="{52A123FA-4EA6-48C3-8513-E9D8721B24EC}" type="pres">
      <dgm:prSet presAssocID="{EF8A66BC-5DBD-471F-B099-73EF00E20E57}" presName="levelTx" presStyleLbl="revTx" presStyleIdx="0" presStyleCnt="0">
        <dgm:presLayoutVars>
          <dgm:chMax val="1"/>
          <dgm:bulletEnabled val="1"/>
        </dgm:presLayoutVars>
      </dgm:prSet>
      <dgm:spPr/>
    </dgm:pt>
  </dgm:ptLst>
  <dgm:cxnLst>
    <dgm:cxn modelId="{145AB404-2A0B-47DC-A117-2DED6B21CB8A}" type="presOf" srcId="{EF8A66BC-5DBD-471F-B099-73EF00E20E57}" destId="{27D96067-CD0F-4129-BACB-32B431D342CC}" srcOrd="0" destOrd="0" presId="urn:microsoft.com/office/officeart/2005/8/layout/pyramid1#1"/>
    <dgm:cxn modelId="{97D9C906-43BC-41F3-A021-86F86866BA99}" type="presOf" srcId="{9F41EA13-EBFA-42D8-8497-8DC64CF21C33}" destId="{B8F8508F-36D7-4241-A7A6-926827A41EFA}" srcOrd="0" destOrd="0" presId="urn:microsoft.com/office/officeart/2005/8/layout/pyramid1#1"/>
    <dgm:cxn modelId="{FE9ED340-1E44-4AE7-ABB8-CF4887394EC2}" type="presOf" srcId="{185BE8E1-2BE0-4638-8E95-9708687A1B83}" destId="{EA24379B-9223-41B0-A5D9-3A1709C8DE68}" srcOrd="0" destOrd="0" presId="urn:microsoft.com/office/officeart/2005/8/layout/pyramid1#1"/>
    <dgm:cxn modelId="{C6AC8284-0B21-43F7-A887-FCAE863F6E21}" srcId="{185BE8E1-2BE0-4638-8E95-9708687A1B83}" destId="{EF8A66BC-5DBD-471F-B099-73EF00E20E57}" srcOrd="2" destOrd="0" parTransId="{932262EB-2183-4FDA-9307-8704A803C90A}" sibTransId="{80BA43EB-41A5-4273-844D-1AF8A37D4F63}"/>
    <dgm:cxn modelId="{7A271A8E-E93E-4A2F-A8C6-79DBF4795DD7}" type="presOf" srcId="{62222D70-4875-4CA1-98C4-6FEF5294B4E6}" destId="{2CE91D57-AA84-4570-A9CC-3A6B4B789BD7}" srcOrd="1" destOrd="0" presId="urn:microsoft.com/office/officeart/2005/8/layout/pyramid1#1"/>
    <dgm:cxn modelId="{74BFC9A5-D4AC-4F97-B161-FAFF8529407E}" srcId="{185BE8E1-2BE0-4638-8E95-9708687A1B83}" destId="{9F41EA13-EBFA-42D8-8497-8DC64CF21C33}" srcOrd="1" destOrd="0" parTransId="{DD624341-AB10-46C1-BCAD-776D3159383E}" sibTransId="{3F192BC9-5895-4367-810E-ED6A1797C407}"/>
    <dgm:cxn modelId="{08BB90BF-D936-49B4-96F9-1ECC8C37B70C}" type="presOf" srcId="{9F41EA13-EBFA-42D8-8497-8DC64CF21C33}" destId="{332793AA-CF0B-4046-8220-4D871A2EEE24}" srcOrd="1" destOrd="0" presId="urn:microsoft.com/office/officeart/2005/8/layout/pyramid1#1"/>
    <dgm:cxn modelId="{C78659EE-EAD6-488D-8872-21638FC9CED5}" type="presOf" srcId="{62222D70-4875-4CA1-98C4-6FEF5294B4E6}" destId="{E183BBD4-EBB5-490F-B439-98A42EAD1D86}" srcOrd="0" destOrd="0" presId="urn:microsoft.com/office/officeart/2005/8/layout/pyramid1#1"/>
    <dgm:cxn modelId="{E6758EF1-8971-454E-B8F3-1251EF0B0FE9}" type="presOf" srcId="{EF8A66BC-5DBD-471F-B099-73EF00E20E57}" destId="{52A123FA-4EA6-48C3-8513-E9D8721B24EC}" srcOrd="1" destOrd="0" presId="urn:microsoft.com/office/officeart/2005/8/layout/pyramid1#1"/>
    <dgm:cxn modelId="{176729F6-27FC-4FDD-B4C2-D4B823DA57B8}" srcId="{185BE8E1-2BE0-4638-8E95-9708687A1B83}" destId="{62222D70-4875-4CA1-98C4-6FEF5294B4E6}" srcOrd="0" destOrd="0" parTransId="{AAFB24B2-1053-4BBE-B1FA-93246AAEBB08}" sibTransId="{CFE0D381-6ECD-4BE4-AF85-C6255EC2DA9A}"/>
    <dgm:cxn modelId="{D6DD5E85-1706-4CBE-88EF-B23EA4CD6984}" type="presParOf" srcId="{EA24379B-9223-41B0-A5D9-3A1709C8DE68}" destId="{3772A9A3-1100-48DF-8E8E-916A716E8E83}" srcOrd="0" destOrd="0" presId="urn:microsoft.com/office/officeart/2005/8/layout/pyramid1#1"/>
    <dgm:cxn modelId="{E0E14CEB-4925-4D7D-8796-6EEE9E368D43}" type="presParOf" srcId="{3772A9A3-1100-48DF-8E8E-916A716E8E83}" destId="{E183BBD4-EBB5-490F-B439-98A42EAD1D86}" srcOrd="0" destOrd="0" presId="urn:microsoft.com/office/officeart/2005/8/layout/pyramid1#1"/>
    <dgm:cxn modelId="{B1F0C081-80D0-4F08-8723-2D2A12D5241A}" type="presParOf" srcId="{3772A9A3-1100-48DF-8E8E-916A716E8E83}" destId="{2CE91D57-AA84-4570-A9CC-3A6B4B789BD7}" srcOrd="1" destOrd="0" presId="urn:microsoft.com/office/officeart/2005/8/layout/pyramid1#1"/>
    <dgm:cxn modelId="{834CEA7C-1C5F-41E8-A1A3-4FB63938BD79}" type="presParOf" srcId="{EA24379B-9223-41B0-A5D9-3A1709C8DE68}" destId="{CB173751-73CE-411D-95E4-0D73DF0F3084}" srcOrd="1" destOrd="0" presId="urn:microsoft.com/office/officeart/2005/8/layout/pyramid1#1"/>
    <dgm:cxn modelId="{2792C5AF-FE02-41EF-AD78-564AC4D020FE}" type="presParOf" srcId="{CB173751-73CE-411D-95E4-0D73DF0F3084}" destId="{B8F8508F-36D7-4241-A7A6-926827A41EFA}" srcOrd="0" destOrd="0" presId="urn:microsoft.com/office/officeart/2005/8/layout/pyramid1#1"/>
    <dgm:cxn modelId="{F511D2B0-649E-4481-990A-13E5095644FE}" type="presParOf" srcId="{CB173751-73CE-411D-95E4-0D73DF0F3084}" destId="{332793AA-CF0B-4046-8220-4D871A2EEE24}" srcOrd="1" destOrd="0" presId="urn:microsoft.com/office/officeart/2005/8/layout/pyramid1#1"/>
    <dgm:cxn modelId="{60BC4FE3-62F4-4638-9FDF-5B6CD669CED0}" type="presParOf" srcId="{EA24379B-9223-41B0-A5D9-3A1709C8DE68}" destId="{1F38652F-8CDF-4E9D-AEBE-F5E657B5F282}" srcOrd="2" destOrd="0" presId="urn:microsoft.com/office/officeart/2005/8/layout/pyramid1#1"/>
    <dgm:cxn modelId="{688E1213-0EE8-4A6B-B326-2734D42D3B2C}" type="presParOf" srcId="{1F38652F-8CDF-4E9D-AEBE-F5E657B5F282}" destId="{27D96067-CD0F-4129-BACB-32B431D342CC}" srcOrd="0" destOrd="0" presId="urn:microsoft.com/office/officeart/2005/8/layout/pyramid1#1"/>
    <dgm:cxn modelId="{82ED07DE-7849-428C-B308-34E4CCAC959D}" type="presParOf" srcId="{1F38652F-8CDF-4E9D-AEBE-F5E657B5F282}" destId="{52A123FA-4EA6-48C3-8513-E9D8721B24EC}" srcOrd="1" destOrd="0" presId="urn:microsoft.com/office/officeart/2005/8/layout/pyramid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D32F8E-8A7E-4782-AA22-76813563938A}" type="doc">
      <dgm:prSet loTypeId="urn:microsoft.com/office/officeart/2009/layout/CircleArrowProcess#2" loCatId="process" qsTypeId="urn:microsoft.com/office/officeart/2005/8/quickstyle/simple1#3" qsCatId="simple" csTypeId="urn:microsoft.com/office/officeart/2005/8/colors/accent1_2#2" csCatId="accent1" phldr="1"/>
      <dgm:spPr/>
      <dgm:t>
        <a:bodyPr/>
        <a:lstStyle/>
        <a:p>
          <a:endParaRPr lang="zh-CN" altLang="en-US"/>
        </a:p>
      </dgm:t>
    </dgm:pt>
    <dgm:pt modelId="{2FCF5072-B52F-47C8-8E70-E341B3A6F923}">
      <dgm:prSet phldrT="[文本]" custT="1"/>
      <dgm:spPr/>
      <dgm:t>
        <a:bodyPr/>
        <a:lstStyle/>
        <a:p>
          <a:r>
            <a:rPr lang="zh-CN" altLang="en-US" sz="1600" dirty="0"/>
            <a:t>一审：大修</a:t>
          </a:r>
        </a:p>
      </dgm:t>
    </dgm:pt>
    <dgm:pt modelId="{EB53CA7C-EA1E-49AC-B184-3E6EE95D9930}" type="parTrans" cxnId="{04F0D118-ED17-42C3-9490-D322944B43A8}">
      <dgm:prSet/>
      <dgm:spPr/>
      <dgm:t>
        <a:bodyPr/>
        <a:lstStyle/>
        <a:p>
          <a:endParaRPr lang="zh-CN" altLang="en-US"/>
        </a:p>
      </dgm:t>
    </dgm:pt>
    <dgm:pt modelId="{CE6DD1B9-DDB2-4DDC-B4F4-99C59B4993DC}" type="sibTrans" cxnId="{04F0D118-ED17-42C3-9490-D322944B43A8}">
      <dgm:prSet/>
      <dgm:spPr/>
      <dgm:t>
        <a:bodyPr/>
        <a:lstStyle/>
        <a:p>
          <a:endParaRPr lang="zh-CN" altLang="en-US"/>
        </a:p>
      </dgm:t>
    </dgm:pt>
    <dgm:pt modelId="{EE4C6BA4-BF16-4FD5-B25E-BCE80DD44C6F}">
      <dgm:prSet phldrT="[文本]" custT="1"/>
      <dgm:spPr/>
      <dgm:t>
        <a:bodyPr/>
        <a:lstStyle/>
        <a:p>
          <a:r>
            <a:rPr lang="zh-CN" altLang="en-US" sz="1800" dirty="0"/>
            <a:t>二审：</a:t>
          </a:r>
          <a:r>
            <a:rPr lang="zh-CN" altLang="en-US" sz="1800" dirty="0">
              <a:latin typeface="微软雅黑" panose="020B0503020204020204" pitchFamily="34" charset="-122"/>
              <a:ea typeface="微软雅黑" panose="020B0503020204020204" pitchFamily="34" charset="-122"/>
            </a:rPr>
            <a:t>审稿两个月</a:t>
          </a:r>
          <a:endParaRPr lang="zh-CN" altLang="en-US" sz="1800" dirty="0"/>
        </a:p>
      </dgm:t>
    </dgm:pt>
    <dgm:pt modelId="{A3959AA4-9F1D-4C58-A0F5-E5DEE218CB6E}" type="parTrans" cxnId="{F0B46AFE-EC1A-4274-8D97-7BF133F2D32D}">
      <dgm:prSet/>
      <dgm:spPr/>
      <dgm:t>
        <a:bodyPr/>
        <a:lstStyle/>
        <a:p>
          <a:endParaRPr lang="zh-CN" altLang="en-US"/>
        </a:p>
      </dgm:t>
    </dgm:pt>
    <dgm:pt modelId="{E13F360B-F1E5-4779-A7EE-83E27EC336E1}" type="sibTrans" cxnId="{F0B46AFE-EC1A-4274-8D97-7BF133F2D32D}">
      <dgm:prSet/>
      <dgm:spPr/>
      <dgm:t>
        <a:bodyPr/>
        <a:lstStyle/>
        <a:p>
          <a:endParaRPr lang="zh-CN" altLang="en-US"/>
        </a:p>
      </dgm:t>
    </dgm:pt>
    <dgm:pt modelId="{3AF2C4AA-9712-453C-8E38-7801CEEFAF52}">
      <dgm:prSet phldrT="[文本]" custT="1"/>
      <dgm:spPr/>
      <dgm:t>
        <a:bodyPr/>
        <a:lstStyle/>
        <a:p>
          <a:r>
            <a:rPr lang="en-US" altLang="zh-CN" sz="1800" dirty="0"/>
            <a:t>……</a:t>
          </a:r>
          <a:endParaRPr lang="zh-CN" altLang="en-US" sz="1800" dirty="0"/>
        </a:p>
      </dgm:t>
    </dgm:pt>
    <dgm:pt modelId="{F5B51788-B80F-4648-A0EB-BA4E0E98A06E}" type="parTrans" cxnId="{A718B9AB-8DB1-4A7A-BFE9-9744A388678B}">
      <dgm:prSet/>
      <dgm:spPr/>
      <dgm:t>
        <a:bodyPr/>
        <a:lstStyle/>
        <a:p>
          <a:endParaRPr lang="zh-CN" altLang="en-US"/>
        </a:p>
      </dgm:t>
    </dgm:pt>
    <dgm:pt modelId="{CDE51CB4-4185-4D15-B308-567EC6BC91A0}" type="sibTrans" cxnId="{A718B9AB-8DB1-4A7A-BFE9-9744A388678B}">
      <dgm:prSet/>
      <dgm:spPr/>
      <dgm:t>
        <a:bodyPr/>
        <a:lstStyle/>
        <a:p>
          <a:endParaRPr lang="zh-CN" altLang="en-US"/>
        </a:p>
      </dgm:t>
    </dgm:pt>
    <dgm:pt modelId="{30AA2EC7-BE2E-4551-BDA6-8F4855ABBF49}">
      <dgm:prSet/>
      <dgm:spPr/>
      <dgm:t>
        <a:bodyPr/>
        <a:lstStyle/>
        <a:p>
          <a:endParaRPr lang="zh-CN" altLang="en-US"/>
        </a:p>
      </dgm:t>
    </dgm:pt>
    <dgm:pt modelId="{70681764-88AB-4146-9C0D-033081E31A69}" type="parTrans" cxnId="{91E91E79-E068-4C0F-BCEE-345A38547AF5}">
      <dgm:prSet/>
      <dgm:spPr/>
      <dgm:t>
        <a:bodyPr/>
        <a:lstStyle/>
        <a:p>
          <a:endParaRPr lang="zh-CN" altLang="en-US"/>
        </a:p>
      </dgm:t>
    </dgm:pt>
    <dgm:pt modelId="{6E975521-CB4D-4141-915E-34F6238E265D}" type="sibTrans" cxnId="{91E91E79-E068-4C0F-BCEE-345A38547AF5}">
      <dgm:prSet/>
      <dgm:spPr/>
      <dgm:t>
        <a:bodyPr/>
        <a:lstStyle/>
        <a:p>
          <a:endParaRPr lang="zh-CN" altLang="en-US"/>
        </a:p>
      </dgm:t>
    </dgm:pt>
    <dgm:pt modelId="{B29BA49B-3430-4915-9F88-2BDAEC741AE3}">
      <dgm:prSet custT="1"/>
      <dgm:spPr/>
      <dgm:t>
        <a:bodyPr/>
        <a:lstStyle/>
        <a:p>
          <a:r>
            <a:rPr lang="en-US" altLang="zh-CN" sz="1600" dirty="0">
              <a:latin typeface="+mn-ea"/>
              <a:ea typeface="+mn-ea"/>
            </a:rPr>
            <a:t>X</a:t>
          </a:r>
          <a:r>
            <a:rPr lang="zh-CN" altLang="en-US" sz="1600" dirty="0">
              <a:latin typeface="+mn-ea"/>
              <a:ea typeface="+mn-ea"/>
            </a:rPr>
            <a:t>审：发表</a:t>
          </a:r>
        </a:p>
      </dgm:t>
    </dgm:pt>
    <dgm:pt modelId="{66ADBBAC-DB16-4334-9915-D20D9DCEB41E}" type="parTrans" cxnId="{B6B2D23A-B118-4783-B7EF-F0970B1ED380}">
      <dgm:prSet/>
      <dgm:spPr/>
      <dgm:t>
        <a:bodyPr/>
        <a:lstStyle/>
        <a:p>
          <a:endParaRPr lang="zh-CN" altLang="en-US"/>
        </a:p>
      </dgm:t>
    </dgm:pt>
    <dgm:pt modelId="{B6525EE9-6257-4829-B4A2-266FF1F08AA4}" type="sibTrans" cxnId="{B6B2D23A-B118-4783-B7EF-F0970B1ED380}">
      <dgm:prSet/>
      <dgm:spPr/>
      <dgm:t>
        <a:bodyPr/>
        <a:lstStyle/>
        <a:p>
          <a:endParaRPr lang="zh-CN" altLang="en-US"/>
        </a:p>
      </dgm:t>
    </dgm:pt>
    <dgm:pt modelId="{A7A4CB29-A8B8-433F-977D-CA896DD3EDAE}" type="pres">
      <dgm:prSet presAssocID="{D1D32F8E-8A7E-4782-AA22-76813563938A}" presName="Name0" presStyleCnt="0">
        <dgm:presLayoutVars>
          <dgm:chMax val="7"/>
          <dgm:chPref val="7"/>
          <dgm:dir/>
          <dgm:animLvl val="lvl"/>
        </dgm:presLayoutVars>
      </dgm:prSet>
      <dgm:spPr/>
    </dgm:pt>
    <dgm:pt modelId="{46A5A479-2973-4393-B08F-281CA229F51B}" type="pres">
      <dgm:prSet presAssocID="{2FCF5072-B52F-47C8-8E70-E341B3A6F923}" presName="Accent1" presStyleCnt="0"/>
      <dgm:spPr/>
    </dgm:pt>
    <dgm:pt modelId="{DCD6892F-7169-4AF2-BCB8-68468F3FE1E8}" type="pres">
      <dgm:prSet presAssocID="{2FCF5072-B52F-47C8-8E70-E341B3A6F923}" presName="Accent" presStyleLbl="node1" presStyleIdx="0" presStyleCnt="4"/>
      <dgm:spPr/>
    </dgm:pt>
    <dgm:pt modelId="{B6825FE9-AA51-4728-9278-C967B75FCEB8}" type="pres">
      <dgm:prSet presAssocID="{2FCF5072-B52F-47C8-8E70-E341B3A6F923}" presName="Parent1" presStyleLbl="revTx" presStyleIdx="0" presStyleCnt="5" custScaleX="216160" custLinFactNeighborX="-16165" custLinFactNeighborY="20209">
        <dgm:presLayoutVars>
          <dgm:chMax val="1"/>
          <dgm:chPref val="1"/>
          <dgm:bulletEnabled val="1"/>
        </dgm:presLayoutVars>
      </dgm:prSet>
      <dgm:spPr/>
    </dgm:pt>
    <dgm:pt modelId="{D35A6D34-D052-4BAD-958C-20D33FE40479}" type="pres">
      <dgm:prSet presAssocID="{EE4C6BA4-BF16-4FD5-B25E-BCE80DD44C6F}" presName="Accent2" presStyleCnt="0"/>
      <dgm:spPr/>
    </dgm:pt>
    <dgm:pt modelId="{E8254892-A2CC-43C2-A5D2-DE69E65FAE2D}" type="pres">
      <dgm:prSet presAssocID="{EE4C6BA4-BF16-4FD5-B25E-BCE80DD44C6F}" presName="Accent" presStyleLbl="node1" presStyleIdx="1" presStyleCnt="4"/>
      <dgm:spPr/>
    </dgm:pt>
    <dgm:pt modelId="{B0858A19-6297-455A-A453-1BD09F657D82}" type="pres">
      <dgm:prSet presAssocID="{EE4C6BA4-BF16-4FD5-B25E-BCE80DD44C6F}" presName="Parent2" presStyleLbl="revTx" presStyleIdx="1" presStyleCnt="5" custScaleX="362928" custLinFactX="31332" custLinFactNeighborX="100000" custLinFactNeighborY="-1970">
        <dgm:presLayoutVars>
          <dgm:chMax val="1"/>
          <dgm:chPref val="1"/>
          <dgm:bulletEnabled val="1"/>
        </dgm:presLayoutVars>
      </dgm:prSet>
      <dgm:spPr/>
    </dgm:pt>
    <dgm:pt modelId="{75ECBEF3-B175-49AC-AA0D-4B9A5977F41D}" type="pres">
      <dgm:prSet presAssocID="{3AF2C4AA-9712-453C-8E38-7801CEEFAF52}" presName="Accent3" presStyleCnt="0"/>
      <dgm:spPr/>
    </dgm:pt>
    <dgm:pt modelId="{4199F339-93F8-4A19-9F56-3B5ACCDC90D4}" type="pres">
      <dgm:prSet presAssocID="{3AF2C4AA-9712-453C-8E38-7801CEEFAF52}" presName="Accent" presStyleLbl="node1" presStyleIdx="2" presStyleCnt="4"/>
      <dgm:spPr/>
    </dgm:pt>
    <dgm:pt modelId="{79361D88-A57C-49F2-8572-3EEDFCF7C34A}" type="pres">
      <dgm:prSet presAssocID="{3AF2C4AA-9712-453C-8E38-7801CEEFAF52}" presName="Child3" presStyleLbl="revTx" presStyleIdx="2" presStyleCnt="5">
        <dgm:presLayoutVars>
          <dgm:chMax val="0"/>
          <dgm:chPref val="0"/>
          <dgm:bulletEnabled val="1"/>
        </dgm:presLayoutVars>
      </dgm:prSet>
      <dgm:spPr/>
    </dgm:pt>
    <dgm:pt modelId="{7A16170E-B319-4442-AEA4-165FA31CAB6B}" type="pres">
      <dgm:prSet presAssocID="{3AF2C4AA-9712-453C-8E38-7801CEEFAF52}" presName="Parent3" presStyleLbl="revTx" presStyleIdx="3" presStyleCnt="5">
        <dgm:presLayoutVars>
          <dgm:chMax val="1"/>
          <dgm:chPref val="1"/>
          <dgm:bulletEnabled val="1"/>
        </dgm:presLayoutVars>
      </dgm:prSet>
      <dgm:spPr/>
    </dgm:pt>
    <dgm:pt modelId="{9EAB1E93-CF5E-432B-AC58-E0054A4E4565}" type="pres">
      <dgm:prSet presAssocID="{B29BA49B-3430-4915-9F88-2BDAEC741AE3}" presName="Accent4" presStyleCnt="0"/>
      <dgm:spPr/>
    </dgm:pt>
    <dgm:pt modelId="{C2908987-C12C-4B50-8478-C8ADBD6308A3}" type="pres">
      <dgm:prSet presAssocID="{B29BA49B-3430-4915-9F88-2BDAEC741AE3}" presName="Accent" presStyleLbl="node1" presStyleIdx="3" presStyleCnt="4"/>
      <dgm:spPr/>
    </dgm:pt>
    <dgm:pt modelId="{989EBDF2-5D04-4304-9310-39F9CBC6E6FE}" type="pres">
      <dgm:prSet presAssocID="{B29BA49B-3430-4915-9F88-2BDAEC741AE3}" presName="Parent4" presStyleLbl="revTx" presStyleIdx="4" presStyleCnt="5" custScaleX="153993" custLinFactNeighborX="20207">
        <dgm:presLayoutVars>
          <dgm:chMax val="1"/>
          <dgm:chPref val="1"/>
          <dgm:bulletEnabled val="1"/>
        </dgm:presLayoutVars>
      </dgm:prSet>
      <dgm:spPr/>
    </dgm:pt>
  </dgm:ptLst>
  <dgm:cxnLst>
    <dgm:cxn modelId="{2AF7EE0F-DB52-448F-AC57-2447AE6060E6}" type="presOf" srcId="{D1D32F8E-8A7E-4782-AA22-76813563938A}" destId="{A7A4CB29-A8B8-433F-977D-CA896DD3EDAE}" srcOrd="0" destOrd="0" presId="urn:microsoft.com/office/officeart/2009/layout/CircleArrowProcess#2"/>
    <dgm:cxn modelId="{04F0D118-ED17-42C3-9490-D322944B43A8}" srcId="{D1D32F8E-8A7E-4782-AA22-76813563938A}" destId="{2FCF5072-B52F-47C8-8E70-E341B3A6F923}" srcOrd="0" destOrd="0" parTransId="{EB53CA7C-EA1E-49AC-B184-3E6EE95D9930}" sibTransId="{CE6DD1B9-DDB2-4DDC-B4F4-99C59B4993DC}"/>
    <dgm:cxn modelId="{B6B2D23A-B118-4783-B7EF-F0970B1ED380}" srcId="{D1D32F8E-8A7E-4782-AA22-76813563938A}" destId="{B29BA49B-3430-4915-9F88-2BDAEC741AE3}" srcOrd="3" destOrd="0" parTransId="{66ADBBAC-DB16-4334-9915-D20D9DCEB41E}" sibTransId="{B6525EE9-6257-4829-B4A2-266FF1F08AA4}"/>
    <dgm:cxn modelId="{6BDBF442-2573-4FB5-9D0E-A6F7AD0B4434}" type="presOf" srcId="{3AF2C4AA-9712-453C-8E38-7801CEEFAF52}" destId="{7A16170E-B319-4442-AEA4-165FA31CAB6B}" srcOrd="0" destOrd="0" presId="urn:microsoft.com/office/officeart/2009/layout/CircleArrowProcess#2"/>
    <dgm:cxn modelId="{91E91E79-E068-4C0F-BCEE-345A38547AF5}" srcId="{3AF2C4AA-9712-453C-8E38-7801CEEFAF52}" destId="{30AA2EC7-BE2E-4551-BDA6-8F4855ABBF49}" srcOrd="0" destOrd="0" parTransId="{70681764-88AB-4146-9C0D-033081E31A69}" sibTransId="{6E975521-CB4D-4141-915E-34F6238E265D}"/>
    <dgm:cxn modelId="{46295459-5650-447C-930C-A2251DB4490E}" type="presOf" srcId="{30AA2EC7-BE2E-4551-BDA6-8F4855ABBF49}" destId="{79361D88-A57C-49F2-8572-3EEDFCF7C34A}" srcOrd="0" destOrd="0" presId="urn:microsoft.com/office/officeart/2009/layout/CircleArrowProcess#2"/>
    <dgm:cxn modelId="{D0E5488F-FD8F-4870-B286-07F78FD0E01F}" type="presOf" srcId="{EE4C6BA4-BF16-4FD5-B25E-BCE80DD44C6F}" destId="{B0858A19-6297-455A-A453-1BD09F657D82}" srcOrd="0" destOrd="0" presId="urn:microsoft.com/office/officeart/2009/layout/CircleArrowProcess#2"/>
    <dgm:cxn modelId="{A718B9AB-8DB1-4A7A-BFE9-9744A388678B}" srcId="{D1D32F8E-8A7E-4782-AA22-76813563938A}" destId="{3AF2C4AA-9712-453C-8E38-7801CEEFAF52}" srcOrd="2" destOrd="0" parTransId="{F5B51788-B80F-4648-A0EB-BA4E0E98A06E}" sibTransId="{CDE51CB4-4185-4D15-B308-567EC6BC91A0}"/>
    <dgm:cxn modelId="{F2D33CB5-EB50-495A-B934-CA7C4C46D6DF}" type="presOf" srcId="{2FCF5072-B52F-47C8-8E70-E341B3A6F923}" destId="{B6825FE9-AA51-4728-9278-C967B75FCEB8}" srcOrd="0" destOrd="0" presId="urn:microsoft.com/office/officeart/2009/layout/CircleArrowProcess#2"/>
    <dgm:cxn modelId="{F39FBACE-163B-4577-A261-BD33B7363E29}" type="presOf" srcId="{B29BA49B-3430-4915-9F88-2BDAEC741AE3}" destId="{989EBDF2-5D04-4304-9310-39F9CBC6E6FE}" srcOrd="0" destOrd="0" presId="urn:microsoft.com/office/officeart/2009/layout/CircleArrowProcess#2"/>
    <dgm:cxn modelId="{F0B46AFE-EC1A-4274-8D97-7BF133F2D32D}" srcId="{D1D32F8E-8A7E-4782-AA22-76813563938A}" destId="{EE4C6BA4-BF16-4FD5-B25E-BCE80DD44C6F}" srcOrd="1" destOrd="0" parTransId="{A3959AA4-9F1D-4C58-A0F5-E5DEE218CB6E}" sibTransId="{E13F360B-F1E5-4779-A7EE-83E27EC336E1}"/>
    <dgm:cxn modelId="{48F6154F-01AB-4C20-AC1B-23593A7C51D5}" type="presParOf" srcId="{A7A4CB29-A8B8-433F-977D-CA896DD3EDAE}" destId="{46A5A479-2973-4393-B08F-281CA229F51B}" srcOrd="0" destOrd="0" presId="urn:microsoft.com/office/officeart/2009/layout/CircleArrowProcess#2"/>
    <dgm:cxn modelId="{D81EFFB2-00EE-4561-86B6-517DBC63664D}" type="presParOf" srcId="{46A5A479-2973-4393-B08F-281CA229F51B}" destId="{DCD6892F-7169-4AF2-BCB8-68468F3FE1E8}" srcOrd="0" destOrd="0" presId="urn:microsoft.com/office/officeart/2009/layout/CircleArrowProcess#2"/>
    <dgm:cxn modelId="{362DD107-CEB3-444F-95E9-99765ACD55A8}" type="presParOf" srcId="{A7A4CB29-A8B8-433F-977D-CA896DD3EDAE}" destId="{B6825FE9-AA51-4728-9278-C967B75FCEB8}" srcOrd="1" destOrd="0" presId="urn:microsoft.com/office/officeart/2009/layout/CircleArrowProcess#2"/>
    <dgm:cxn modelId="{7886EE9D-1401-4F0C-9C30-026C87ECA93C}" type="presParOf" srcId="{A7A4CB29-A8B8-433F-977D-CA896DD3EDAE}" destId="{D35A6D34-D052-4BAD-958C-20D33FE40479}" srcOrd="2" destOrd="0" presId="urn:microsoft.com/office/officeart/2009/layout/CircleArrowProcess#2"/>
    <dgm:cxn modelId="{FA81CAE9-6D01-4F09-9BBF-291D609F2100}" type="presParOf" srcId="{D35A6D34-D052-4BAD-958C-20D33FE40479}" destId="{E8254892-A2CC-43C2-A5D2-DE69E65FAE2D}" srcOrd="0" destOrd="0" presId="urn:microsoft.com/office/officeart/2009/layout/CircleArrowProcess#2"/>
    <dgm:cxn modelId="{189B1485-2AB9-498B-84B2-28A54338064A}" type="presParOf" srcId="{A7A4CB29-A8B8-433F-977D-CA896DD3EDAE}" destId="{B0858A19-6297-455A-A453-1BD09F657D82}" srcOrd="3" destOrd="0" presId="urn:microsoft.com/office/officeart/2009/layout/CircleArrowProcess#2"/>
    <dgm:cxn modelId="{9E971437-9B6B-4BB7-B8EE-E6EA83625F6C}" type="presParOf" srcId="{A7A4CB29-A8B8-433F-977D-CA896DD3EDAE}" destId="{75ECBEF3-B175-49AC-AA0D-4B9A5977F41D}" srcOrd="4" destOrd="0" presId="urn:microsoft.com/office/officeart/2009/layout/CircleArrowProcess#2"/>
    <dgm:cxn modelId="{A7649D7A-E572-4726-A17F-0A5D77879207}" type="presParOf" srcId="{75ECBEF3-B175-49AC-AA0D-4B9A5977F41D}" destId="{4199F339-93F8-4A19-9F56-3B5ACCDC90D4}" srcOrd="0" destOrd="0" presId="urn:microsoft.com/office/officeart/2009/layout/CircleArrowProcess#2"/>
    <dgm:cxn modelId="{22D912CD-8DE3-4F09-96EF-C98096A37CB9}" type="presParOf" srcId="{A7A4CB29-A8B8-433F-977D-CA896DD3EDAE}" destId="{79361D88-A57C-49F2-8572-3EEDFCF7C34A}" srcOrd="5" destOrd="0" presId="urn:microsoft.com/office/officeart/2009/layout/CircleArrowProcess#2"/>
    <dgm:cxn modelId="{28F44F5D-6708-48D6-A56F-E3BB63CAB639}" type="presParOf" srcId="{A7A4CB29-A8B8-433F-977D-CA896DD3EDAE}" destId="{7A16170E-B319-4442-AEA4-165FA31CAB6B}" srcOrd="6" destOrd="0" presId="urn:microsoft.com/office/officeart/2009/layout/CircleArrowProcess#2"/>
    <dgm:cxn modelId="{06A6F327-1157-4A9B-A087-16D5920716BA}" type="presParOf" srcId="{A7A4CB29-A8B8-433F-977D-CA896DD3EDAE}" destId="{9EAB1E93-CF5E-432B-AC58-E0054A4E4565}" srcOrd="7" destOrd="0" presId="urn:microsoft.com/office/officeart/2009/layout/CircleArrowProcess#2"/>
    <dgm:cxn modelId="{93AC22C9-FD06-409D-A735-275803B74FAE}" type="presParOf" srcId="{9EAB1E93-CF5E-432B-AC58-E0054A4E4565}" destId="{C2908987-C12C-4B50-8478-C8ADBD6308A3}" srcOrd="0" destOrd="0" presId="urn:microsoft.com/office/officeart/2009/layout/CircleArrowProcess#2"/>
    <dgm:cxn modelId="{8AEB8700-D1A8-4522-A154-09AF08C80584}" type="presParOf" srcId="{A7A4CB29-A8B8-433F-977D-CA896DD3EDAE}" destId="{989EBDF2-5D04-4304-9310-39F9CBC6E6FE}" srcOrd="8" destOrd="0" presId="urn:microsoft.com/office/officeart/2009/layout/CircleArrow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6892F-7169-4AF2-BCB8-68468F3FE1E8}">
      <dsp:nvSpPr>
        <dsp:cNvPr id="0" name=""/>
        <dsp:cNvSpPr/>
      </dsp:nvSpPr>
      <dsp:spPr>
        <a:xfrm>
          <a:off x="2859214" y="0"/>
          <a:ext cx="1930735" cy="1930931"/>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825FE9-AA51-4728-9278-C967B75FCEB8}">
      <dsp:nvSpPr>
        <dsp:cNvPr id="0" name=""/>
        <dsp:cNvSpPr/>
      </dsp:nvSpPr>
      <dsp:spPr>
        <a:xfrm>
          <a:off x="2659701" y="698945"/>
          <a:ext cx="2329036" cy="53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一审：大修</a:t>
          </a:r>
        </a:p>
      </dsp:txBody>
      <dsp:txXfrm>
        <a:off x="2659701" y="698945"/>
        <a:ext cx="2329036" cy="538674"/>
      </dsp:txXfrm>
    </dsp:sp>
    <dsp:sp modelId="{E8254892-A2CC-43C2-A5D2-DE69E65FAE2D}">
      <dsp:nvSpPr>
        <dsp:cNvPr id="0" name=""/>
        <dsp:cNvSpPr/>
      </dsp:nvSpPr>
      <dsp:spPr>
        <a:xfrm>
          <a:off x="2322838" y="1109607"/>
          <a:ext cx="1930735" cy="1930931"/>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858A19-6297-455A-A453-1BD09F657D82}">
      <dsp:nvSpPr>
        <dsp:cNvPr id="0" name=""/>
        <dsp:cNvSpPr/>
      </dsp:nvSpPr>
      <dsp:spPr>
        <a:xfrm>
          <a:off x="2658416" y="1799988"/>
          <a:ext cx="3910403" cy="53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二审：换审稿人</a:t>
          </a:r>
          <a:r>
            <a:rPr lang="zh-CN" altLang="en-US" sz="1800" kern="1200" dirty="0">
              <a:latin typeface="微软雅黑" panose="020B0503020204020204" pitchFamily="34" charset="-122"/>
              <a:ea typeface="微软雅黑" panose="020B0503020204020204" pitchFamily="34" charset="-122"/>
            </a:rPr>
            <a:t>→审稿两个月→</a:t>
          </a:r>
          <a:r>
            <a:rPr lang="zh-CN" altLang="en-US" sz="1800" kern="1200" dirty="0"/>
            <a:t>大修</a:t>
          </a:r>
        </a:p>
      </dsp:txBody>
      <dsp:txXfrm>
        <a:off x="2658416" y="1799988"/>
        <a:ext cx="3910403" cy="538674"/>
      </dsp:txXfrm>
    </dsp:sp>
    <dsp:sp modelId="{4199F339-93F8-4A19-9F56-3B5ACCDC90D4}">
      <dsp:nvSpPr>
        <dsp:cNvPr id="0" name=""/>
        <dsp:cNvSpPr/>
      </dsp:nvSpPr>
      <dsp:spPr>
        <a:xfrm>
          <a:off x="2859214" y="2223311"/>
          <a:ext cx="1930735" cy="1930931"/>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361D88-A57C-49F2-8572-3EEDFCF7C34A}">
      <dsp:nvSpPr>
        <dsp:cNvPr id="0" name=""/>
        <dsp:cNvSpPr/>
      </dsp:nvSpPr>
      <dsp:spPr>
        <a:xfrm>
          <a:off x="4787052" y="2796292"/>
          <a:ext cx="1157499" cy="768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275" tIns="41275" rIns="41275" bIns="41275" numCol="1" spcCol="1270" anchor="ctr" anchorCtr="0">
          <a:noAutofit/>
        </a:bodyPr>
        <a:lstStyle/>
        <a:p>
          <a:pPr marL="285750" lvl="1" indent="-285750" algn="l" defTabSz="2266950">
            <a:lnSpc>
              <a:spcPct val="90000"/>
            </a:lnSpc>
            <a:spcBef>
              <a:spcPct val="0"/>
            </a:spcBef>
            <a:spcAft>
              <a:spcPct val="15000"/>
            </a:spcAft>
            <a:buChar char="•"/>
          </a:pPr>
          <a:endParaRPr lang="zh-CN" altLang="en-US" sz="5100" kern="1200"/>
        </a:p>
      </dsp:txBody>
      <dsp:txXfrm>
        <a:off x="4787052" y="2796292"/>
        <a:ext cx="1157499" cy="768071"/>
      </dsp:txXfrm>
    </dsp:sp>
    <dsp:sp modelId="{7A16170E-B319-4442-AEA4-165FA31CAB6B}">
      <dsp:nvSpPr>
        <dsp:cNvPr id="0" name=""/>
        <dsp:cNvSpPr/>
      </dsp:nvSpPr>
      <dsp:spPr>
        <a:xfrm>
          <a:off x="3285489" y="2922256"/>
          <a:ext cx="1077459" cy="53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a:t>
          </a:r>
          <a:endParaRPr lang="zh-CN" altLang="en-US" sz="1800" kern="1200" dirty="0"/>
        </a:p>
      </dsp:txBody>
      <dsp:txXfrm>
        <a:off x="3285489" y="2922256"/>
        <a:ext cx="1077459" cy="538674"/>
      </dsp:txXfrm>
    </dsp:sp>
    <dsp:sp modelId="{C2908987-C12C-4B50-8478-C8ADBD6308A3}">
      <dsp:nvSpPr>
        <dsp:cNvPr id="0" name=""/>
        <dsp:cNvSpPr/>
      </dsp:nvSpPr>
      <dsp:spPr>
        <a:xfrm>
          <a:off x="2460463" y="3460930"/>
          <a:ext cx="1658744" cy="1659546"/>
        </a:xfrm>
        <a:prstGeom prst="blockArc">
          <a:avLst>
            <a:gd name="adj1" fmla="val 0"/>
            <a:gd name="adj2" fmla="val 189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9EBDF2-5D04-4304-9310-39F9CBC6E6FE}">
      <dsp:nvSpPr>
        <dsp:cNvPr id="0" name=""/>
        <dsp:cNvSpPr/>
      </dsp:nvSpPr>
      <dsp:spPr>
        <a:xfrm>
          <a:off x="2456064" y="4033911"/>
          <a:ext cx="1659212" cy="538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X</a:t>
          </a:r>
          <a:r>
            <a:rPr lang="zh-CN" altLang="en-US" sz="1800" kern="1200" dirty="0"/>
            <a:t>审：发表</a:t>
          </a:r>
        </a:p>
      </dsp:txBody>
      <dsp:txXfrm>
        <a:off x="2456064" y="4033911"/>
        <a:ext cx="1659212" cy="538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3BBD4-EBB5-490F-B439-98A42EAD1D86}">
      <dsp:nvSpPr>
        <dsp:cNvPr id="0" name=""/>
        <dsp:cNvSpPr/>
      </dsp:nvSpPr>
      <dsp:spPr>
        <a:xfrm>
          <a:off x="2143140" y="0"/>
          <a:ext cx="2143140" cy="1449390"/>
        </a:xfrm>
        <a:prstGeom prst="trapezoid">
          <a:avLst>
            <a:gd name="adj" fmla="val 73932"/>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solidFill>
                <a:schemeClr val="tx1"/>
              </a:solidFill>
            </a:rPr>
            <a:t>accept</a:t>
          </a:r>
          <a:endParaRPr lang="zh-CN" altLang="en-US" sz="2000" kern="1200" dirty="0">
            <a:solidFill>
              <a:schemeClr val="tx1"/>
            </a:solidFill>
          </a:endParaRPr>
        </a:p>
      </dsp:txBody>
      <dsp:txXfrm>
        <a:off x="2143140" y="0"/>
        <a:ext cx="2143140" cy="1449390"/>
      </dsp:txXfrm>
    </dsp:sp>
    <dsp:sp modelId="{B8F8508F-36D7-4241-A7A6-926827A41EFA}">
      <dsp:nvSpPr>
        <dsp:cNvPr id="0" name=""/>
        <dsp:cNvSpPr/>
      </dsp:nvSpPr>
      <dsp:spPr>
        <a:xfrm>
          <a:off x="1071569" y="1449390"/>
          <a:ext cx="4286280" cy="1449390"/>
        </a:xfrm>
        <a:prstGeom prst="trapezoid">
          <a:avLst>
            <a:gd name="adj" fmla="val 73932"/>
          </a:avLst>
        </a:prstGeom>
        <a:solidFill>
          <a:schemeClr val="accent2">
            <a:shade val="80000"/>
            <a:hueOff val="252018"/>
            <a:satOff val="-17509"/>
            <a:lumOff val="172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US" altLang="zh-CN" sz="4800" kern="1200" dirty="0">
              <a:solidFill>
                <a:schemeClr val="tx1"/>
              </a:solidFill>
            </a:rPr>
            <a:t>Minor revision</a:t>
          </a:r>
          <a:endParaRPr lang="zh-CN" altLang="en-US" sz="4800" kern="1200" dirty="0">
            <a:solidFill>
              <a:schemeClr val="tx1"/>
            </a:solidFill>
          </a:endParaRPr>
        </a:p>
      </dsp:txBody>
      <dsp:txXfrm>
        <a:off x="1821668" y="1449390"/>
        <a:ext cx="2786082" cy="1449390"/>
      </dsp:txXfrm>
    </dsp:sp>
    <dsp:sp modelId="{27D96067-CD0F-4129-BACB-32B431D342CC}">
      <dsp:nvSpPr>
        <dsp:cNvPr id="0" name=""/>
        <dsp:cNvSpPr/>
      </dsp:nvSpPr>
      <dsp:spPr>
        <a:xfrm>
          <a:off x="0" y="2898780"/>
          <a:ext cx="6429420" cy="1449390"/>
        </a:xfrm>
        <a:prstGeom prst="trapezoid">
          <a:avLst>
            <a:gd name="adj" fmla="val 73932"/>
          </a:avLst>
        </a:prstGeom>
        <a:solidFill>
          <a:schemeClr val="accent2">
            <a:shade val="80000"/>
            <a:hueOff val="504036"/>
            <a:satOff val="-35018"/>
            <a:lumOff val="34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4267200">
            <a:lnSpc>
              <a:spcPct val="90000"/>
            </a:lnSpc>
            <a:spcBef>
              <a:spcPct val="0"/>
            </a:spcBef>
            <a:spcAft>
              <a:spcPct val="35000"/>
            </a:spcAft>
            <a:buNone/>
          </a:pPr>
          <a:r>
            <a:rPr lang="en-US" altLang="zh-CN" sz="9600" kern="1200" dirty="0">
              <a:solidFill>
                <a:srgbClr val="FF0000"/>
              </a:solidFill>
            </a:rPr>
            <a:t>Reject</a:t>
          </a:r>
          <a:endParaRPr lang="zh-CN" altLang="en-US" sz="9600" kern="1200" dirty="0">
            <a:solidFill>
              <a:srgbClr val="FF0000"/>
            </a:solidFill>
          </a:endParaRPr>
        </a:p>
      </dsp:txBody>
      <dsp:txXfrm>
        <a:off x="1125148" y="2898780"/>
        <a:ext cx="4179123" cy="14493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6892F-7169-4AF2-BCB8-68468F3FE1E8}">
      <dsp:nvSpPr>
        <dsp:cNvPr id="0" name=""/>
        <dsp:cNvSpPr/>
      </dsp:nvSpPr>
      <dsp:spPr>
        <a:xfrm>
          <a:off x="2066553" y="0"/>
          <a:ext cx="1247518" cy="1247645"/>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825FE9-AA51-4728-9278-C967B75FCEB8}">
      <dsp:nvSpPr>
        <dsp:cNvPr id="0" name=""/>
        <dsp:cNvSpPr/>
      </dsp:nvSpPr>
      <dsp:spPr>
        <a:xfrm>
          <a:off x="1825102" y="521952"/>
          <a:ext cx="1504875" cy="34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一审：大修</a:t>
          </a:r>
        </a:p>
      </dsp:txBody>
      <dsp:txXfrm>
        <a:off x="1825102" y="521952"/>
        <a:ext cx="1504875" cy="348056"/>
      </dsp:txXfrm>
    </dsp:sp>
    <dsp:sp modelId="{E8254892-A2CC-43C2-A5D2-DE69E65FAE2D}">
      <dsp:nvSpPr>
        <dsp:cNvPr id="0" name=""/>
        <dsp:cNvSpPr/>
      </dsp:nvSpPr>
      <dsp:spPr>
        <a:xfrm>
          <a:off x="1719982" y="716957"/>
          <a:ext cx="1247518" cy="1247645"/>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858A19-6297-455A-A453-1BD09F657D82}">
      <dsp:nvSpPr>
        <dsp:cNvPr id="0" name=""/>
        <dsp:cNvSpPr/>
      </dsp:nvSpPr>
      <dsp:spPr>
        <a:xfrm>
          <a:off x="1993091" y="1163038"/>
          <a:ext cx="2526653" cy="34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二审：</a:t>
          </a:r>
          <a:r>
            <a:rPr lang="zh-CN" altLang="en-US" sz="1800" kern="1200" dirty="0">
              <a:latin typeface="微软雅黑" panose="020B0503020204020204" pitchFamily="34" charset="-122"/>
              <a:ea typeface="微软雅黑" panose="020B0503020204020204" pitchFamily="34" charset="-122"/>
            </a:rPr>
            <a:t>审稿两个月</a:t>
          </a:r>
          <a:endParaRPr lang="zh-CN" altLang="en-US" sz="1800" kern="1200" dirty="0"/>
        </a:p>
      </dsp:txBody>
      <dsp:txXfrm>
        <a:off x="1993091" y="1163038"/>
        <a:ext cx="2526653" cy="348056"/>
      </dsp:txXfrm>
    </dsp:sp>
    <dsp:sp modelId="{4199F339-93F8-4A19-9F56-3B5ACCDC90D4}">
      <dsp:nvSpPr>
        <dsp:cNvPr id="0" name=""/>
        <dsp:cNvSpPr/>
      </dsp:nvSpPr>
      <dsp:spPr>
        <a:xfrm>
          <a:off x="2066553" y="1436561"/>
          <a:ext cx="1247518" cy="1247645"/>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361D88-A57C-49F2-8572-3EEDFCF7C34A}">
      <dsp:nvSpPr>
        <dsp:cNvPr id="0" name=""/>
        <dsp:cNvSpPr/>
      </dsp:nvSpPr>
      <dsp:spPr>
        <a:xfrm>
          <a:off x="3312200" y="1806786"/>
          <a:ext cx="747902" cy="496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285750" lvl="1" indent="-285750" algn="l" defTabSz="1466850">
            <a:lnSpc>
              <a:spcPct val="90000"/>
            </a:lnSpc>
            <a:spcBef>
              <a:spcPct val="0"/>
            </a:spcBef>
            <a:spcAft>
              <a:spcPct val="15000"/>
            </a:spcAft>
            <a:buChar char="•"/>
          </a:pPr>
          <a:endParaRPr lang="zh-CN" altLang="en-US" sz="3300" kern="1200"/>
        </a:p>
      </dsp:txBody>
      <dsp:txXfrm>
        <a:off x="3312200" y="1806786"/>
        <a:ext cx="747902" cy="496278"/>
      </dsp:txXfrm>
    </dsp:sp>
    <dsp:sp modelId="{7A16170E-B319-4442-AEA4-165FA31CAB6B}">
      <dsp:nvSpPr>
        <dsp:cNvPr id="0" name=""/>
        <dsp:cNvSpPr/>
      </dsp:nvSpPr>
      <dsp:spPr>
        <a:xfrm>
          <a:off x="2341986" y="1888175"/>
          <a:ext cx="696185" cy="34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a:t>
          </a:r>
          <a:endParaRPr lang="zh-CN" altLang="en-US" sz="1800" kern="1200" dirty="0"/>
        </a:p>
      </dsp:txBody>
      <dsp:txXfrm>
        <a:off x="2341986" y="1888175"/>
        <a:ext cx="696185" cy="348056"/>
      </dsp:txXfrm>
    </dsp:sp>
    <dsp:sp modelId="{C2908987-C12C-4B50-8478-C8ADBD6308A3}">
      <dsp:nvSpPr>
        <dsp:cNvPr id="0" name=""/>
        <dsp:cNvSpPr/>
      </dsp:nvSpPr>
      <dsp:spPr>
        <a:xfrm>
          <a:off x="1808906" y="2236232"/>
          <a:ext cx="1071775" cy="1072293"/>
        </a:xfrm>
        <a:prstGeom prst="blockArc">
          <a:avLst>
            <a:gd name="adj1" fmla="val 0"/>
            <a:gd name="adj2" fmla="val 189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9EBDF2-5D04-4304-9310-39F9CBC6E6FE}">
      <dsp:nvSpPr>
        <dsp:cNvPr id="0" name=""/>
        <dsp:cNvSpPr/>
      </dsp:nvSpPr>
      <dsp:spPr>
        <a:xfrm>
          <a:off x="1946742" y="2606456"/>
          <a:ext cx="1072077" cy="34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n-ea"/>
              <a:ea typeface="+mn-ea"/>
            </a:rPr>
            <a:t>X</a:t>
          </a:r>
          <a:r>
            <a:rPr lang="zh-CN" altLang="en-US" sz="1600" kern="1200" dirty="0">
              <a:latin typeface="+mn-ea"/>
              <a:ea typeface="+mn-ea"/>
            </a:rPr>
            <a:t>审：发表</a:t>
          </a:r>
        </a:p>
      </dsp:txBody>
      <dsp:txXfrm>
        <a:off x="1946742" y="2606456"/>
        <a:ext cx="1072077" cy="348056"/>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1">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2">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CEC9-DDE4-4B30-87D6-0017517D5E27}" type="datetimeFigureOut">
              <a:rPr lang="zh-CN" altLang="en-US" smtClean="0"/>
              <a:t>2020/10/18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4487E-253C-4F2A-AD3B-D7DF4058A67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照片为学生拍摄的礼堂</a:t>
            </a:r>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panose="020B0604020202020204" pitchFamily="34" charset="0"/>
                <a:ea typeface="华文中宋" charset="0"/>
              </a:defRPr>
            </a:lvl1pPr>
            <a:lvl2pPr marL="742950" indent="-285750">
              <a:defRPr sz="2000" b="1">
                <a:solidFill>
                  <a:schemeClr val="tx1"/>
                </a:solidFill>
                <a:latin typeface="Arial" panose="020B0604020202020204" pitchFamily="34" charset="0"/>
                <a:ea typeface="华文中宋" charset="0"/>
              </a:defRPr>
            </a:lvl2pPr>
            <a:lvl3pPr marL="1143000" indent="-228600">
              <a:defRPr sz="2000" b="1">
                <a:solidFill>
                  <a:schemeClr val="tx1"/>
                </a:solidFill>
                <a:latin typeface="Arial" panose="020B0604020202020204" pitchFamily="34" charset="0"/>
                <a:ea typeface="华文中宋" charset="0"/>
              </a:defRPr>
            </a:lvl3pPr>
            <a:lvl4pPr marL="1600200" indent="-228600">
              <a:defRPr sz="2000" b="1">
                <a:solidFill>
                  <a:schemeClr val="tx1"/>
                </a:solidFill>
                <a:latin typeface="Arial" panose="020B0604020202020204" pitchFamily="34" charset="0"/>
                <a:ea typeface="华文中宋" charset="0"/>
              </a:defRPr>
            </a:lvl4pPr>
            <a:lvl5pPr marL="2057400" indent="-228600">
              <a:defRPr sz="2000" b="1">
                <a:solidFill>
                  <a:schemeClr val="tx1"/>
                </a:solidFill>
                <a:latin typeface="Arial" panose="020B0604020202020204" pitchFamily="34" charset="0"/>
                <a:ea typeface="华文中宋"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华文中宋" charset="0"/>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9F000F6D-74D8-0C46-B428-4DE0EB034880}" type="slidenum">
              <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20</a:t>
            </a:fld>
            <a:endParaRPr lang="zh-CN" altLang="en-US"/>
          </a:p>
        </p:txBody>
      </p:sp>
    </p:spTree>
    <p:extLst>
      <p:ext uri="{BB962C8B-B14F-4D97-AF65-F5344CB8AC3E}">
        <p14:creationId xmlns:p14="http://schemas.microsoft.com/office/powerpoint/2010/main" val="1086098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21</a:t>
            </a:fld>
            <a:endParaRPr lang="zh-CN" altLang="en-US"/>
          </a:p>
        </p:txBody>
      </p:sp>
    </p:spTree>
    <p:extLst>
      <p:ext uri="{BB962C8B-B14F-4D97-AF65-F5344CB8AC3E}">
        <p14:creationId xmlns:p14="http://schemas.microsoft.com/office/powerpoint/2010/main" val="2207424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22</a:t>
            </a:fld>
            <a:endParaRPr lang="zh-CN" altLang="en-US"/>
          </a:p>
        </p:txBody>
      </p:sp>
    </p:spTree>
    <p:extLst>
      <p:ext uri="{BB962C8B-B14F-4D97-AF65-F5344CB8AC3E}">
        <p14:creationId xmlns:p14="http://schemas.microsoft.com/office/powerpoint/2010/main" val="54393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23</a:t>
            </a:fld>
            <a:endParaRPr lang="zh-CN" altLang="en-US"/>
          </a:p>
        </p:txBody>
      </p:sp>
    </p:spTree>
    <p:extLst>
      <p:ext uri="{BB962C8B-B14F-4D97-AF65-F5344CB8AC3E}">
        <p14:creationId xmlns:p14="http://schemas.microsoft.com/office/powerpoint/2010/main" val="811336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24</a:t>
            </a:fld>
            <a:endParaRPr lang="zh-CN" altLang="en-US"/>
          </a:p>
        </p:txBody>
      </p:sp>
    </p:spTree>
    <p:extLst>
      <p:ext uri="{BB962C8B-B14F-4D97-AF65-F5344CB8AC3E}">
        <p14:creationId xmlns:p14="http://schemas.microsoft.com/office/powerpoint/2010/main" val="4112575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25</a:t>
            </a:fld>
            <a:endParaRPr lang="zh-CN" altLang="en-US"/>
          </a:p>
        </p:txBody>
      </p:sp>
    </p:spTree>
    <p:extLst>
      <p:ext uri="{BB962C8B-B14F-4D97-AF65-F5344CB8AC3E}">
        <p14:creationId xmlns:p14="http://schemas.microsoft.com/office/powerpoint/2010/main" val="1519011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26</a:t>
            </a:fld>
            <a:endParaRPr lang="zh-CN" altLang="en-US"/>
          </a:p>
        </p:txBody>
      </p:sp>
    </p:spTree>
    <p:extLst>
      <p:ext uri="{BB962C8B-B14F-4D97-AF65-F5344CB8AC3E}">
        <p14:creationId xmlns:p14="http://schemas.microsoft.com/office/powerpoint/2010/main" val="2868566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27</a:t>
            </a:fld>
            <a:endParaRPr lang="zh-CN" altLang="en-US"/>
          </a:p>
        </p:txBody>
      </p:sp>
    </p:spTree>
    <p:extLst>
      <p:ext uri="{BB962C8B-B14F-4D97-AF65-F5344CB8AC3E}">
        <p14:creationId xmlns:p14="http://schemas.microsoft.com/office/powerpoint/2010/main" val="923772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图片可以替换</a:t>
            </a:r>
          </a:p>
        </p:txBody>
      </p:sp>
      <p:sp>
        <p:nvSpPr>
          <p:cNvPr id="4" name="灯片编号占位符 3"/>
          <p:cNvSpPr>
            <a:spLocks noGrp="1"/>
          </p:cNvSpPr>
          <p:nvPr>
            <p:ph type="sldNum" sz="quarter" idx="10"/>
          </p:nvPr>
        </p:nvSpPr>
        <p:spPr/>
        <p:txBody>
          <a:bodyPr/>
          <a:lstStyle/>
          <a:p>
            <a:fld id="{5FD4487E-253C-4F2A-AD3B-D7DF4058A670}"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41</a:t>
            </a:fld>
            <a:endParaRPr lang="zh-CN" altLang="en-US"/>
          </a:p>
        </p:txBody>
      </p:sp>
    </p:spTree>
    <p:extLst>
      <p:ext uri="{BB962C8B-B14F-4D97-AF65-F5344CB8AC3E}">
        <p14:creationId xmlns:p14="http://schemas.microsoft.com/office/powerpoint/2010/main" val="15397239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42</a:t>
            </a:fld>
            <a:endParaRPr lang="zh-CN" altLang="en-US"/>
          </a:p>
        </p:txBody>
      </p:sp>
    </p:spTree>
    <p:extLst>
      <p:ext uri="{BB962C8B-B14F-4D97-AF65-F5344CB8AC3E}">
        <p14:creationId xmlns:p14="http://schemas.microsoft.com/office/powerpoint/2010/main" val="32697427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43</a:t>
            </a:fld>
            <a:endParaRPr lang="zh-CN" altLang="en-US"/>
          </a:p>
        </p:txBody>
      </p:sp>
    </p:spTree>
    <p:extLst>
      <p:ext uri="{BB962C8B-B14F-4D97-AF65-F5344CB8AC3E}">
        <p14:creationId xmlns:p14="http://schemas.microsoft.com/office/powerpoint/2010/main" val="31712137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44</a:t>
            </a:fld>
            <a:endParaRPr lang="zh-CN" altLang="en-US"/>
          </a:p>
        </p:txBody>
      </p:sp>
    </p:spTree>
    <p:extLst>
      <p:ext uri="{BB962C8B-B14F-4D97-AF65-F5344CB8AC3E}">
        <p14:creationId xmlns:p14="http://schemas.microsoft.com/office/powerpoint/2010/main" val="6675964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45</a:t>
            </a:fld>
            <a:endParaRPr lang="zh-CN" altLang="en-US"/>
          </a:p>
        </p:txBody>
      </p:sp>
    </p:spTree>
    <p:extLst>
      <p:ext uri="{BB962C8B-B14F-4D97-AF65-F5344CB8AC3E}">
        <p14:creationId xmlns:p14="http://schemas.microsoft.com/office/powerpoint/2010/main" val="20210119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46</a:t>
            </a:fld>
            <a:endParaRPr lang="zh-CN" altLang="en-US"/>
          </a:p>
        </p:txBody>
      </p:sp>
    </p:spTree>
    <p:extLst>
      <p:ext uri="{BB962C8B-B14F-4D97-AF65-F5344CB8AC3E}">
        <p14:creationId xmlns:p14="http://schemas.microsoft.com/office/powerpoint/2010/main" val="894406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48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2020/10/18</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2020/10/18</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2020/10/18</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2020/10/18</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rPr>
              <a:t>2020/10/18</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A7C40F-0D87-4C47-A7B0-B93EF7B2BEDD}" type="datetimeFigureOut">
              <a:rPr lang="zh-CN" altLang="en-US" smtClean="0"/>
              <a:t>2020/10/18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FA7C40F-0D87-4C47-A7B0-B93EF7B2BEDD}" type="datetimeFigureOut">
              <a:rPr lang="zh-CN" altLang="en-US" smtClean="0"/>
              <a:t>2020/10/18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2020/10/18</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2.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0.png"/><Relationship Id="rId7" Type="http://schemas.openxmlformats.org/officeDocument/2006/relationships/diagramColors" Target="../diagrams/colors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12.png"/><Relationship Id="rId4" Type="http://schemas.openxmlformats.org/officeDocument/2006/relationships/diagramData" Target="../diagrams/data3.xml"/><Relationship Id="rId9" Type="http://schemas.openxmlformats.org/officeDocument/2006/relationships/image" Target="../media/image11.jpe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hqprint">
            <a:lum/>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2149701"/>
            <a:ext cx="12192000" cy="255927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panose="020B0604020202020204"/>
              <a:ea typeface="微软雅黑" panose="020B0503020204020204" pitchFamily="34" charset="-122"/>
              <a:cs typeface="+mn-cs"/>
            </a:endParaRPr>
          </a:p>
        </p:txBody>
      </p:sp>
      <p:sp>
        <p:nvSpPr>
          <p:cNvPr id="2" name="标题 1"/>
          <p:cNvSpPr>
            <a:spLocks noGrp="1"/>
          </p:cNvSpPr>
          <p:nvPr>
            <p:ph type="ctrTitle"/>
          </p:nvPr>
        </p:nvSpPr>
        <p:spPr>
          <a:xfrm>
            <a:off x="1524000" y="2402205"/>
            <a:ext cx="9144000" cy="821690"/>
          </a:xfrm>
        </p:spPr>
        <p:txBody>
          <a:bodyPr>
            <a:noAutofit/>
          </a:bodyPr>
          <a:lstStyle/>
          <a:p>
            <a:r>
              <a:rPr lang="zh-CN" altLang="en-US" sz="6600" b="1" dirty="0">
                <a:latin typeface="楷体" panose="02010609060101010101" charset="-122"/>
                <a:ea typeface="楷体" panose="02010609060101010101" charset="-122"/>
              </a:rPr>
              <a:t>同 行 评 议</a:t>
            </a:r>
          </a:p>
        </p:txBody>
      </p:sp>
      <p:pic>
        <p:nvPicPr>
          <p:cNvPr id="6" name="图片 5" descr="横版组合——透明.png"/>
          <p:cNvPicPr>
            <a:picLocks noChangeAspect="1"/>
          </p:cNvPicPr>
          <p:nvPr/>
        </p:nvPicPr>
        <p:blipFill>
          <a:blip r:embed="rId4" cstate="screen"/>
          <a:srcRect/>
          <a:stretch>
            <a:fillRect/>
          </a:stretch>
        </p:blipFill>
        <p:spPr bwMode="auto">
          <a:xfrm>
            <a:off x="3523853" y="698565"/>
            <a:ext cx="5144295"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p:cNvSpPr>
            <a:spLocks noGrp="1"/>
          </p:cNvSpPr>
          <p:nvPr/>
        </p:nvSpPr>
        <p:spPr>
          <a:xfrm>
            <a:off x="1821180" y="3260725"/>
            <a:ext cx="10182860" cy="1465580"/>
          </a:xfrm>
          <a:prstGeom prst="rect">
            <a:avLst/>
          </a:prstGeom>
        </p:spPr>
        <p:txBody>
          <a:bodyPr vert="horz" lIns="91440" tIns="45720" rIns="91440" bIns="45720"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800" dirty="0"/>
              <a:t>小组成员： </a:t>
            </a:r>
          </a:p>
          <a:p>
            <a:pPr algn="l"/>
            <a:r>
              <a:rPr lang="zh-CN" altLang="en-US" sz="2800" dirty="0"/>
              <a:t>陈兰双、毕文东 、陈海洋、步格格 、陈帅华、 陈锦生、陈     烁 、查思贤、陈秋伊、 陈      坦、常定坤、陈立辉、 安      超、刘梦园</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78363" y="2861097"/>
            <a:ext cx="55080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zh-CN" altLang="en-US" sz="4000" b="1" dirty="0">
                <a:solidFill>
                  <a:srgbClr val="FDCB34"/>
                </a:solidFill>
                <a:latin typeface="微软雅黑" panose="020B0503020204020204" pitchFamily="34" charset="-122"/>
                <a:ea typeface="微软雅黑" panose="020B0503020204020204" pitchFamily="34" charset="-122"/>
                <a:sym typeface="+mn-ea"/>
              </a:rPr>
              <a:t>同行评议的类型、用途</a:t>
            </a:r>
            <a:endParaRPr kumimoji="0" lang="zh-CN" altLang="en-US" sz="4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a:t>
            </a:r>
            <a:r>
              <a:rPr kumimoji="0" 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778363" y="5008427"/>
            <a:ext cx="1393505" cy="830997"/>
          </a:xfrm>
          <a:prstGeom prst="rect">
            <a:avLst/>
          </a:prstGeom>
          <a:noFill/>
        </p:spPr>
        <p:txBody>
          <a:bodyPr wrap="square" rtlCol="0">
            <a:spAutoFit/>
          </a:bodyPr>
          <a:lstStyle/>
          <a:p>
            <a:pPr algn="r"/>
            <a:r>
              <a:rPr lang="zh-CN" altLang="en-US" sz="2400" dirty="0">
                <a:latin typeface="+mj-ea"/>
                <a:ea typeface="+mj-ea"/>
              </a:rPr>
              <a:t>主讲人：</a:t>
            </a:r>
            <a:endParaRPr lang="en-US" altLang="zh-CN" sz="2400" dirty="0">
              <a:latin typeface="+mj-ea"/>
              <a:ea typeface="+mj-ea"/>
            </a:endParaRPr>
          </a:p>
          <a:p>
            <a:pPr algn="r"/>
            <a:r>
              <a:rPr lang="zh-CN" altLang="en-US" sz="2400" dirty="0">
                <a:latin typeface="+mj-ea"/>
                <a:ea typeface="+mj-ea"/>
              </a:rPr>
              <a:t>组   员：</a:t>
            </a:r>
          </a:p>
        </p:txBody>
      </p:sp>
      <p:sp>
        <p:nvSpPr>
          <p:cNvPr id="3" name="矩形 2"/>
          <p:cNvSpPr/>
          <p:nvPr/>
        </p:nvSpPr>
        <p:spPr>
          <a:xfrm>
            <a:off x="4988004" y="5008427"/>
            <a:ext cx="1097280" cy="460375"/>
          </a:xfrm>
          <a:prstGeom prst="rect">
            <a:avLst/>
          </a:prstGeom>
        </p:spPr>
        <p:txBody>
          <a:bodyPr wrap="none">
            <a:spAutoFit/>
          </a:bodyPr>
          <a:lstStyle/>
          <a:p>
            <a:r>
              <a:rPr lang="zh-CN" altLang="zh-CN" sz="2400" dirty="0"/>
              <a:t>陈海洋</a:t>
            </a:r>
          </a:p>
        </p:txBody>
      </p:sp>
      <p:sp>
        <p:nvSpPr>
          <p:cNvPr id="4" name="矩形 3"/>
          <p:cNvSpPr/>
          <p:nvPr/>
        </p:nvSpPr>
        <p:spPr>
          <a:xfrm>
            <a:off x="4988004" y="5378300"/>
            <a:ext cx="2316480" cy="460375"/>
          </a:xfrm>
          <a:prstGeom prst="rect">
            <a:avLst/>
          </a:prstGeom>
        </p:spPr>
        <p:txBody>
          <a:bodyPr wrap="none">
            <a:spAutoFit/>
          </a:bodyPr>
          <a:lstStyle/>
          <a:p>
            <a:r>
              <a:rPr lang="zh-CN" altLang="en-US" sz="2400" dirty="0">
                <a:latin typeface="+mj-ea"/>
                <a:ea typeface="+mj-ea"/>
              </a:rPr>
              <a:t>陈海洋、步格格</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6" grpId="0" autoUpdateAnimBg="0"/>
      <p:bldP spid="1024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同行评议用途</a:t>
            </a:r>
          </a:p>
        </p:txBody>
      </p:sp>
      <p:sp>
        <p:nvSpPr>
          <p:cNvPr id="3" name="内容占位符 2"/>
          <p:cNvSpPr>
            <a:spLocks noGrp="1"/>
          </p:cNvSpPr>
          <p:nvPr>
            <p:ph idx="1"/>
          </p:nvPr>
        </p:nvSpPr>
        <p:spPr/>
        <p:txBody>
          <a:bodyPr>
            <a:normAutofit/>
          </a:bodyPr>
          <a:lstStyle/>
          <a:p>
            <a:pPr marL="0" indent="0">
              <a:spcBef>
                <a:spcPts val="1500"/>
              </a:spcBef>
              <a:buNone/>
            </a:pPr>
            <a:r>
              <a:rPr lang="zh-CN" altLang="en-US" dirty="0">
                <a:latin typeface="+mj-ea"/>
                <a:ea typeface="+mj-ea"/>
              </a:rPr>
              <a:t>预期性用途：</a:t>
            </a:r>
            <a:endParaRPr lang="en-US" altLang="zh-CN" dirty="0">
              <a:latin typeface="+mj-ea"/>
              <a:ea typeface="+mj-ea"/>
            </a:endParaRPr>
          </a:p>
          <a:p>
            <a:pPr marL="360045">
              <a:lnSpc>
                <a:spcPct val="125000"/>
              </a:lnSpc>
            </a:pPr>
            <a:r>
              <a:rPr lang="zh-CN" altLang="en-US" sz="2400" dirty="0">
                <a:latin typeface="+mn-ea"/>
              </a:rPr>
              <a:t>在学术出版上</a:t>
            </a:r>
            <a:endParaRPr lang="en-US" altLang="zh-CN" sz="2400" dirty="0">
              <a:latin typeface="+mn-ea"/>
            </a:endParaRPr>
          </a:p>
          <a:p>
            <a:pPr marL="360045">
              <a:lnSpc>
                <a:spcPct val="125000"/>
              </a:lnSpc>
            </a:pPr>
            <a:r>
              <a:rPr lang="zh-CN" altLang="en-US" sz="2400" dirty="0">
                <a:latin typeface="+mn-ea"/>
              </a:rPr>
              <a:t>在基金申请评议上</a:t>
            </a:r>
            <a:endParaRPr lang="en-US" altLang="zh-CN" dirty="0"/>
          </a:p>
          <a:p>
            <a:pPr marL="0" indent="0">
              <a:spcBef>
                <a:spcPts val="3000"/>
              </a:spcBef>
              <a:buNone/>
            </a:pPr>
            <a:r>
              <a:rPr lang="zh-CN" altLang="en-US" dirty="0">
                <a:latin typeface="+mj-ea"/>
                <a:ea typeface="+mj-ea"/>
              </a:rPr>
              <a:t>反省式用途：</a:t>
            </a:r>
            <a:endParaRPr lang="en-US" altLang="zh-CN" dirty="0">
              <a:latin typeface="+mj-ea"/>
              <a:ea typeface="+mj-ea"/>
            </a:endParaRPr>
          </a:p>
          <a:p>
            <a:pPr marL="360045">
              <a:lnSpc>
                <a:spcPct val="125000"/>
              </a:lnSpc>
            </a:pPr>
            <a:r>
              <a:rPr lang="zh-CN" altLang="en-US" sz="2400" dirty="0"/>
              <a:t>评议程序或体制，以评定它们是否取得了预期的成效</a:t>
            </a:r>
            <a:endParaRPr lang="en-US" altLang="zh-CN" sz="2400" dirty="0"/>
          </a:p>
          <a:p>
            <a:pPr marL="360045">
              <a:lnSpc>
                <a:spcPct val="125000"/>
              </a:lnSpc>
            </a:pPr>
            <a:r>
              <a:rPr lang="zh-CN" altLang="en-US" sz="2400" dirty="0"/>
              <a:t>用于教员任期和晋升决议</a:t>
            </a:r>
            <a:endParaRPr lang="en-US" altLang="zh-CN" sz="2400" dirty="0"/>
          </a:p>
          <a:p>
            <a:pPr marL="360045">
              <a:lnSpc>
                <a:spcPct val="125000"/>
              </a:lnSpc>
            </a:pPr>
            <a:r>
              <a:rPr lang="zh-CN" altLang="en-US" sz="2400" dirty="0"/>
              <a:t>被越来越多地用于在政策背景上，对解决问题、鉴定方案或确保决策无误的科学研究持续地进行评议</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同行评议类型</a:t>
            </a:r>
          </a:p>
        </p:txBody>
      </p:sp>
      <p:sp>
        <p:nvSpPr>
          <p:cNvPr id="3" name="内容占位符 2"/>
          <p:cNvSpPr>
            <a:spLocks noGrp="1"/>
          </p:cNvSpPr>
          <p:nvPr>
            <p:ph idx="1"/>
          </p:nvPr>
        </p:nvSpPr>
        <p:spPr>
          <a:xfrm>
            <a:off x="838200" y="1340485"/>
            <a:ext cx="8299450" cy="4225925"/>
          </a:xfrm>
        </p:spPr>
        <p:txBody>
          <a:bodyPr>
            <a:normAutofit/>
          </a:bodyPr>
          <a:lstStyle/>
          <a:p>
            <a:r>
              <a:rPr dirty="0"/>
              <a:t>出版前的同行评议</a:t>
            </a:r>
          </a:p>
          <a:p>
            <a:endParaRPr dirty="0"/>
          </a:p>
          <a:p>
            <a:r>
              <a:rPr lang="zh-CN" altLang="en-US" dirty="0"/>
              <a:t>基金同行评议</a:t>
            </a:r>
          </a:p>
          <a:p>
            <a:endParaRPr lang="zh-CN" altLang="en-US" dirty="0"/>
          </a:p>
          <a:p>
            <a:r>
              <a:rPr lang="zh-CN" altLang="en-US" dirty="0"/>
              <a:t>对规划的同行评议</a:t>
            </a:r>
          </a:p>
          <a:p>
            <a:pPr marL="0" indent="0">
              <a:buNone/>
            </a:pPr>
            <a:endParaRPr lang="zh-CN" altLang="en-US" dirty="0"/>
          </a:p>
          <a:p>
            <a:r>
              <a:rPr lang="zh-CN" altLang="en-US" dirty="0"/>
              <a:t>聘任与提职</a:t>
            </a:r>
          </a:p>
          <a:p>
            <a:pPr marL="0" indent="0">
              <a:buNone/>
            </a:pP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sym typeface="+mn-ea"/>
              </a:rPr>
              <a:t>出版前的</a:t>
            </a:r>
            <a:r>
              <a:rPr lang="zh-CN" altLang="en-US" dirty="0"/>
              <a:t>同行评审类型</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01715" y="1270000"/>
            <a:ext cx="5013325" cy="4689475"/>
          </a:xfrm>
        </p:spPr>
      </p:pic>
      <p:sp>
        <p:nvSpPr>
          <p:cNvPr id="8" name="内容占位符 2"/>
          <p:cNvSpPr txBox="1"/>
          <p:nvPr/>
        </p:nvSpPr>
        <p:spPr>
          <a:xfrm>
            <a:off x="743585" y="1390015"/>
            <a:ext cx="5480050" cy="44494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endParaRPr lang="en-US" altLang="zh-CN" sz="2200" dirty="0"/>
          </a:p>
          <a:p>
            <a:pPr>
              <a:lnSpc>
                <a:spcPct val="125000"/>
              </a:lnSpc>
            </a:pPr>
            <a:r>
              <a:rPr lang="zh-CN" altLang="en-US" sz="2200" dirty="0"/>
              <a:t>同行评议不等于要重复原过程，并确定研究的合法性</a:t>
            </a:r>
            <a:endParaRPr lang="en-US" altLang="zh-CN" sz="2200" dirty="0"/>
          </a:p>
          <a:p>
            <a:pPr>
              <a:lnSpc>
                <a:spcPct val="125000"/>
              </a:lnSpc>
            </a:pPr>
            <a:r>
              <a:rPr lang="zh-CN" altLang="en-US" sz="2200" dirty="0"/>
              <a:t>每一种杂志都有自己独特的关于出版前的同行评议体系，但大多数杂志都不约而同地采用如图程序：</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sym typeface="+mn-ea"/>
              </a:rPr>
              <a:t>出版前的</a:t>
            </a:r>
            <a:r>
              <a:rPr lang="zh-CN" altLang="en-US" dirty="0"/>
              <a:t>同行评议类型</a:t>
            </a:r>
          </a:p>
        </p:txBody>
      </p:sp>
      <p:sp>
        <p:nvSpPr>
          <p:cNvPr id="3" name="内容占位符 2"/>
          <p:cNvSpPr>
            <a:spLocks noGrp="1"/>
          </p:cNvSpPr>
          <p:nvPr>
            <p:ph idx="1"/>
          </p:nvPr>
        </p:nvSpPr>
        <p:spPr/>
        <p:txBody>
          <a:bodyPr>
            <a:normAutofit/>
          </a:bodyPr>
          <a:lstStyle/>
          <a:p>
            <a:pPr marL="0" indent="0">
              <a:buNone/>
            </a:pPr>
            <a:r>
              <a:rPr lang="en-US" altLang="zh-CN" dirty="0"/>
              <a:t>(</a:t>
            </a:r>
            <a:r>
              <a:rPr lang="zh-CN" altLang="en-US" dirty="0"/>
              <a:t>一</a:t>
            </a:r>
            <a:r>
              <a:rPr lang="en-US" altLang="zh-CN" dirty="0"/>
              <a:t>) </a:t>
            </a:r>
            <a:r>
              <a:rPr lang="zh-CN" altLang="en-US" dirty="0"/>
              <a:t>盲审与开放同行评议</a:t>
            </a:r>
          </a:p>
          <a:p>
            <a:pPr marL="0" indent="0">
              <a:buNone/>
            </a:pPr>
            <a:r>
              <a:rPr lang="zh-CN" altLang="en-US" sz="2400" dirty="0"/>
              <a:t>意义：</a:t>
            </a:r>
            <a:endParaRPr lang="en-US" altLang="zh-CN" sz="2400" dirty="0"/>
          </a:p>
          <a:p>
            <a:pPr marL="360045"/>
            <a:r>
              <a:rPr lang="zh-CN" altLang="en-US" sz="2200" dirty="0"/>
              <a:t>避免可能存在的利益冲突问题，即通过遮盖评议人或被评议人的身份信息，仅就评议内容进行“客观”评议。</a:t>
            </a:r>
            <a:endParaRPr lang="en-US" altLang="zh-CN" sz="2200" dirty="0"/>
          </a:p>
          <a:p>
            <a:pPr marL="0" indent="0">
              <a:buNone/>
            </a:pPr>
            <a:r>
              <a:rPr lang="zh-CN" altLang="en-US" sz="2400" dirty="0"/>
              <a:t>分类：</a:t>
            </a:r>
            <a:endParaRPr lang="en-US" altLang="zh-CN" sz="2400" dirty="0"/>
          </a:p>
          <a:p>
            <a:pPr marL="360045"/>
            <a:r>
              <a:rPr lang="zh-CN" altLang="en-US" sz="2200" dirty="0"/>
              <a:t>单盲评议</a:t>
            </a:r>
            <a:r>
              <a:rPr lang="en-US" altLang="zh-CN" sz="2200" dirty="0"/>
              <a:t>(single-blind peer review)</a:t>
            </a:r>
          </a:p>
          <a:p>
            <a:pPr marL="360045"/>
            <a:r>
              <a:rPr lang="zh-CN" altLang="en-US" sz="2200" dirty="0"/>
              <a:t>双盲评议</a:t>
            </a:r>
            <a:r>
              <a:rPr lang="en-US" altLang="zh-CN" sz="2200" dirty="0"/>
              <a:t>(double-blind peer review)</a:t>
            </a:r>
          </a:p>
          <a:p>
            <a:pPr marL="360045"/>
            <a:r>
              <a:rPr lang="zh-CN" altLang="zh-CN" sz="2200" dirty="0"/>
              <a:t>公开评审</a:t>
            </a:r>
            <a:r>
              <a:rPr lang="en-US" altLang="zh-CN" sz="2200"/>
              <a:t>(public </a:t>
            </a:r>
            <a:r>
              <a:rPr lang="en-US" altLang="zh-CN" sz="2200" dirty="0"/>
              <a:t>peer review)</a:t>
            </a:r>
          </a:p>
          <a:p>
            <a:pPr marL="360045"/>
            <a:endParaRPr lang="en-US" altLang="zh-CN" sz="2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sym typeface="+mn-ea"/>
              </a:rPr>
              <a:t>出版前的</a:t>
            </a:r>
            <a:r>
              <a:rPr lang="zh-CN" altLang="en-US" dirty="0"/>
              <a:t>同行评议类型</a:t>
            </a:r>
          </a:p>
        </p:txBody>
      </p:sp>
      <p:sp>
        <p:nvSpPr>
          <p:cNvPr id="3" name="内容占位符 2"/>
          <p:cNvSpPr>
            <a:spLocks noGrp="1"/>
          </p:cNvSpPr>
          <p:nvPr>
            <p:ph idx="1"/>
          </p:nvPr>
        </p:nvSpPr>
        <p:spPr>
          <a:xfrm>
            <a:off x="838200" y="1340485"/>
            <a:ext cx="6256655" cy="2152015"/>
          </a:xfrm>
        </p:spPr>
        <p:txBody>
          <a:bodyPr/>
          <a:lstStyle/>
          <a:p>
            <a:pPr marL="0" indent="0">
              <a:lnSpc>
                <a:spcPct val="125000"/>
              </a:lnSpc>
              <a:buNone/>
            </a:pPr>
            <a:r>
              <a:rPr lang="en-US" altLang="zh-CN" dirty="0"/>
              <a:t>(</a:t>
            </a:r>
            <a:r>
              <a:rPr lang="zh-CN" altLang="en-US" dirty="0"/>
              <a:t>二</a:t>
            </a:r>
            <a:r>
              <a:rPr lang="en-US" altLang="zh-CN" dirty="0"/>
              <a:t>) </a:t>
            </a:r>
            <a:r>
              <a:rPr lang="zh-CN" altLang="en-US" dirty="0"/>
              <a:t>以评审人员分</a:t>
            </a:r>
          </a:p>
          <a:p>
            <a:pPr marL="720090">
              <a:lnSpc>
                <a:spcPct val="125000"/>
              </a:lnSpc>
            </a:pPr>
            <a:r>
              <a:rPr lang="zh-CN" altLang="en-US" sz="2400" dirty="0"/>
              <a:t>内部同行评议</a:t>
            </a:r>
            <a:endParaRPr lang="en-US" altLang="zh-CN" sz="2400" dirty="0"/>
          </a:p>
          <a:p>
            <a:pPr marL="720090">
              <a:lnSpc>
                <a:spcPct val="125000"/>
              </a:lnSpc>
            </a:pPr>
            <a:r>
              <a:rPr lang="zh-CN" altLang="en-US" sz="2400" dirty="0"/>
              <a:t>外部同行评议</a:t>
            </a:r>
          </a:p>
        </p:txBody>
      </p:sp>
      <p:sp>
        <p:nvSpPr>
          <p:cNvPr id="4" name="内容占位符 2"/>
          <p:cNvSpPr>
            <a:spLocks noGrp="1"/>
          </p:cNvSpPr>
          <p:nvPr/>
        </p:nvSpPr>
        <p:spPr>
          <a:xfrm>
            <a:off x="838200" y="3492500"/>
            <a:ext cx="4356735" cy="2591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Font typeface="Arial" panose="020B0604020202020204" pitchFamily="34" charset="0"/>
              <a:buNone/>
            </a:pPr>
            <a:r>
              <a:rPr lang="en-US" altLang="zh-CN" dirty="0"/>
              <a:t>(</a:t>
            </a:r>
            <a:r>
              <a:rPr lang="zh-CN" altLang="en-US" dirty="0"/>
              <a:t>三</a:t>
            </a:r>
            <a:r>
              <a:rPr lang="en-US" altLang="zh-CN" dirty="0"/>
              <a:t>) </a:t>
            </a:r>
            <a:r>
              <a:rPr lang="zh-CN" altLang="en-US" dirty="0"/>
              <a:t>以评审交流方式分</a:t>
            </a:r>
          </a:p>
          <a:p>
            <a:pPr marL="720090">
              <a:lnSpc>
                <a:spcPct val="125000"/>
              </a:lnSpc>
            </a:pPr>
            <a:r>
              <a:rPr lang="zh-CN" altLang="en-US" sz="2400" dirty="0"/>
              <a:t>通讯同行评议</a:t>
            </a:r>
            <a:endParaRPr lang="en-US" altLang="zh-CN" sz="2400" dirty="0"/>
          </a:p>
          <a:p>
            <a:pPr marL="720090">
              <a:lnSpc>
                <a:spcPct val="125000"/>
              </a:lnSpc>
            </a:pPr>
            <a:r>
              <a:rPr lang="zh-CN" altLang="en-US" sz="2400" dirty="0"/>
              <a:t>现场同行评议</a:t>
            </a:r>
          </a:p>
          <a:p>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基金同行评议</a:t>
            </a:r>
          </a:p>
        </p:txBody>
      </p:sp>
      <p:sp>
        <p:nvSpPr>
          <p:cNvPr id="3" name="内容占位符 2"/>
          <p:cNvSpPr>
            <a:spLocks noGrp="1"/>
          </p:cNvSpPr>
          <p:nvPr>
            <p:ph idx="1"/>
          </p:nvPr>
        </p:nvSpPr>
        <p:spPr/>
        <p:txBody>
          <a:bodyPr/>
          <a:lstStyle/>
          <a:p>
            <a:pPr>
              <a:lnSpc>
                <a:spcPct val="125000"/>
              </a:lnSpc>
            </a:pPr>
            <a:r>
              <a:rPr lang="zh-CN" altLang="en-US" dirty="0"/>
              <a:t>在理论上，基金申请同行评议只是种简单程序：研究项目申报书由研究项目申请人的同行进行评议，以便决定申报项目是否值得资助。</a:t>
            </a:r>
          </a:p>
          <a:p>
            <a:pPr>
              <a:lnSpc>
                <a:spcPct val="125000"/>
              </a:lnSpc>
            </a:pPr>
            <a:r>
              <a:rPr lang="zh-CN" altLang="en-US" dirty="0"/>
              <a:t>评议者之间必须避免利益冲突</a:t>
            </a:r>
          </a:p>
          <a:p>
            <a:pPr>
              <a:lnSpc>
                <a:spcPct val="125000"/>
              </a:lnSpc>
            </a:pPr>
            <a:r>
              <a:rPr lang="zh-CN" altLang="en-US" dirty="0"/>
              <a:t>评议者还必须避免从他们评阅的申报书中剽窃观点</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对规划的同行评议</a:t>
            </a:r>
          </a:p>
        </p:txBody>
      </p:sp>
      <p:sp>
        <p:nvSpPr>
          <p:cNvPr id="3" name="内容占位符 2"/>
          <p:cNvSpPr>
            <a:spLocks noGrp="1"/>
          </p:cNvSpPr>
          <p:nvPr>
            <p:ph idx="1"/>
          </p:nvPr>
        </p:nvSpPr>
        <p:spPr/>
        <p:txBody>
          <a:bodyPr/>
          <a:lstStyle/>
          <a:p>
            <a:pPr>
              <a:lnSpc>
                <a:spcPct val="125000"/>
              </a:lnSpc>
              <a:spcBef>
                <a:spcPts val="1500"/>
              </a:spcBef>
            </a:pPr>
            <a:r>
              <a:rPr lang="zh-CN" altLang="en-US" dirty="0"/>
              <a:t>同行评议程序还被用于指导对规划的省察或事后分析：</a:t>
            </a:r>
            <a:endParaRPr lang="en-US" altLang="zh-CN" dirty="0"/>
          </a:p>
          <a:p>
            <a:pPr marL="720090">
              <a:lnSpc>
                <a:spcPct val="125000"/>
              </a:lnSpc>
              <a:spcBef>
                <a:spcPts val="1500"/>
              </a:spcBef>
            </a:pPr>
            <a:r>
              <a:rPr lang="zh-CN" altLang="en-US" sz="2400" dirty="0"/>
              <a:t>内部的</a:t>
            </a:r>
            <a:r>
              <a:rPr lang="en-US" altLang="zh-CN" sz="2400" dirty="0"/>
              <a:t>(</a:t>
            </a:r>
            <a:r>
              <a:rPr lang="zh-CN" altLang="en-US" sz="2400" dirty="0"/>
              <a:t>由机构成员自查</a:t>
            </a:r>
            <a:r>
              <a:rPr lang="en-US" altLang="zh-CN" sz="2400" dirty="0"/>
              <a:t>)</a:t>
            </a:r>
            <a:endParaRPr lang="zh-CN" altLang="en-US" sz="2400" dirty="0"/>
          </a:p>
          <a:p>
            <a:pPr marL="720090">
              <a:lnSpc>
                <a:spcPct val="125000"/>
              </a:lnSpc>
              <a:spcBef>
                <a:spcPts val="1500"/>
              </a:spcBef>
            </a:pPr>
            <a:r>
              <a:rPr lang="zh-CN" altLang="en-US" sz="2400" dirty="0"/>
              <a:t>外在的</a:t>
            </a:r>
            <a:r>
              <a:rPr lang="en-US" altLang="zh-CN" sz="2400" dirty="0"/>
              <a:t>(</a:t>
            </a:r>
            <a:r>
              <a:rPr lang="zh-CN" altLang="en-US" sz="2400" dirty="0"/>
              <a:t>由从机构外聘请的评议者开展</a:t>
            </a:r>
            <a:r>
              <a:rPr lang="en-US" altLang="zh-CN" sz="2400" dirty="0"/>
              <a:t>)</a:t>
            </a:r>
            <a:r>
              <a:rPr lang="zh-CN" altLang="en-US" sz="2400" dirty="0"/>
              <a:t>。</a:t>
            </a:r>
            <a:endParaRPr lang="en-US" altLang="zh-CN" dirty="0"/>
          </a:p>
          <a:p>
            <a:pPr>
              <a:lnSpc>
                <a:spcPct val="125000"/>
              </a:lnSpc>
              <a:spcBef>
                <a:spcPts val="1500"/>
              </a:spcBef>
            </a:pPr>
            <a:r>
              <a:rPr lang="zh-CN" altLang="en-US" dirty="0"/>
              <a:t>这样的评议可以根据某些特殊情况而临时进行，或者定期进行</a:t>
            </a:r>
          </a:p>
          <a:p>
            <a:pPr>
              <a:lnSpc>
                <a:spcPct val="125000"/>
              </a:lnSpc>
              <a:spcBef>
                <a:spcPts val="1500"/>
              </a:spcBef>
            </a:pPr>
            <a:r>
              <a:rPr lang="zh-CN" altLang="en-US" dirty="0"/>
              <a:t>通常，高等学校或科研部门会采取这种评议形式</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聘任与提职</a:t>
            </a:r>
          </a:p>
        </p:txBody>
      </p:sp>
      <p:sp>
        <p:nvSpPr>
          <p:cNvPr id="3" name="内容占位符 2"/>
          <p:cNvSpPr>
            <a:spLocks noGrp="1"/>
          </p:cNvSpPr>
          <p:nvPr>
            <p:ph idx="1"/>
          </p:nvPr>
        </p:nvSpPr>
        <p:spPr/>
        <p:txBody>
          <a:bodyPr/>
          <a:lstStyle/>
          <a:p>
            <a:pPr>
              <a:lnSpc>
                <a:spcPct val="125000"/>
              </a:lnSpc>
            </a:pPr>
            <a:r>
              <a:rPr lang="zh-CN" altLang="en-US" dirty="0"/>
              <a:t>同行评议还可以在个体层面开展，例如，在一个学院或大学里就聘任与提职进行学术评议。在西方国家，对实质上多步骤的聘任与提职进行评议是常有之事。</a:t>
            </a:r>
            <a:endParaRPr lang="en-US" altLang="zh-CN" dirty="0"/>
          </a:p>
          <a:p>
            <a:pPr>
              <a:lnSpc>
                <a:spcPct val="125000"/>
              </a:lnSpc>
            </a:pPr>
            <a:r>
              <a:rPr lang="zh-CN" altLang="en-US" dirty="0"/>
              <a:t>个人可能首先受到他本系同行的评议，然后受到学院同行的评议，继而受到包括院长、教务长和校长在内的管理层的评议。评议开始前，个人要将成果详细汇总填表，并得到本研究领域其他学者的推荐信。</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参考文献</a:t>
            </a:r>
          </a:p>
        </p:txBody>
      </p:sp>
      <p:sp>
        <p:nvSpPr>
          <p:cNvPr id="3" name="内容占位符 2"/>
          <p:cNvSpPr>
            <a:spLocks noGrp="1"/>
          </p:cNvSpPr>
          <p:nvPr>
            <p:ph idx="1"/>
          </p:nvPr>
        </p:nvSpPr>
        <p:spPr>
          <a:xfrm>
            <a:off x="838200" y="1340485"/>
            <a:ext cx="8299450" cy="4225925"/>
          </a:xfrm>
        </p:spPr>
        <p:txBody>
          <a:bodyPr>
            <a:normAutofit/>
          </a:bodyPr>
          <a:lstStyle/>
          <a:p>
            <a:pPr marL="0" indent="0" algn="just">
              <a:buNone/>
            </a:pPr>
            <a:r>
              <a:rPr lang="en-US" altLang="zh-C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zh-CN"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罗伯特</a:t>
            </a:r>
            <a:r>
              <a:rPr lang="en-US" altLang="zh-C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zh-CN"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弗洛德曼</a:t>
            </a:r>
            <a:r>
              <a:rPr lang="en-US" altLang="zh-C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Robert </a:t>
            </a:r>
            <a:r>
              <a:rPr lang="en-US" altLang="zh-CN" sz="18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Frodeman</a:t>
            </a:r>
            <a:r>
              <a:rPr lang="en-US" altLang="zh-C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等</a:t>
            </a:r>
            <a:r>
              <a:rPr lang="en-US" altLang="zh-C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同行评议、研究诚信与科学治理</a:t>
            </a:r>
            <a:r>
              <a:rPr lang="en-US" altLang="zh-C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 </a:t>
            </a:r>
            <a:r>
              <a:rPr lang="zh-CN" altLang="zh-CN" sz="180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人民出版社</a:t>
            </a:r>
            <a:r>
              <a:rPr lang="en-US" altLang="zh-CN"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2012.</a:t>
            </a:r>
          </a:p>
          <a:p>
            <a:pPr marL="0" indent="0" algn="just">
              <a:buNone/>
            </a:pPr>
            <a:r>
              <a:rPr lang="en-US" altLang="zh-CN" sz="1800" kern="100" dirty="0">
                <a:solidFill>
                  <a:srgbClr val="000000"/>
                </a:solidFill>
                <a:effectLst/>
                <a:latin typeface="Times New Roman" panose="02020603050405020304" pitchFamily="18" charset="0"/>
                <a:ea typeface="Times New Roman" panose="02020603050405020304" pitchFamily="18" charset="0"/>
              </a:rPr>
              <a:t>[2] </a:t>
            </a:r>
            <a:r>
              <a:rPr lang="zh-CN" altLang="zh-CN" sz="1800" kern="100" dirty="0">
                <a:solidFill>
                  <a:srgbClr val="000000"/>
                </a:solidFill>
                <a:effectLst/>
                <a:ea typeface="宋体" panose="02010600030101010101" pitchFamily="2" charset="-122"/>
                <a:cs typeface="Times New Roman" panose="02020603050405020304" pitchFamily="18" charset="0"/>
              </a:rPr>
              <a:t>李泽彧等</a:t>
            </a:r>
            <a:r>
              <a:rPr lang="en-US" altLang="zh-CN" sz="1800" kern="100" dirty="0">
                <a:solidFill>
                  <a:srgbClr val="000000"/>
                </a:solidFill>
                <a:effectLst/>
                <a:latin typeface="Times New Roman" panose="02020603050405020304" pitchFamily="18" charset="0"/>
                <a:ea typeface="Times New Roman" panose="02020603050405020304" pitchFamily="18" charset="0"/>
              </a:rPr>
              <a:t>. </a:t>
            </a:r>
            <a:r>
              <a:rPr lang="zh-CN" altLang="zh-CN" sz="1800" kern="100" dirty="0">
                <a:solidFill>
                  <a:srgbClr val="000000"/>
                </a:solidFill>
                <a:effectLst/>
                <a:ea typeface="宋体" panose="02010600030101010101" pitchFamily="2" charset="-122"/>
                <a:cs typeface="Times New Roman" panose="02020603050405020304" pitchFamily="18" charset="0"/>
              </a:rPr>
              <a:t>学术守门人探论</a:t>
            </a:r>
            <a:r>
              <a:rPr lang="en-US" altLang="zh-CN" sz="1800" kern="100" dirty="0">
                <a:solidFill>
                  <a:srgbClr val="000000"/>
                </a:solidFill>
                <a:effectLst/>
                <a:latin typeface="Times New Roman" panose="02020603050405020304" pitchFamily="18" charset="0"/>
                <a:ea typeface="Times New Roman" panose="02020603050405020304" pitchFamily="18" charset="0"/>
              </a:rPr>
              <a:t>[M]. </a:t>
            </a:r>
            <a:r>
              <a:rPr lang="zh-CN" altLang="zh-CN" sz="1800" kern="100" dirty="0">
                <a:solidFill>
                  <a:srgbClr val="000000"/>
                </a:solidFill>
                <a:effectLst/>
                <a:ea typeface="宋体" panose="02010600030101010101" pitchFamily="2" charset="-122"/>
                <a:cs typeface="Times New Roman" panose="02020603050405020304" pitchFamily="18" charset="0"/>
              </a:rPr>
              <a:t>科学出版社</a:t>
            </a:r>
            <a:r>
              <a:rPr lang="en-US" altLang="zh-CN" sz="1800" kern="100" dirty="0">
                <a:solidFill>
                  <a:srgbClr val="000000"/>
                </a:solidFill>
                <a:effectLst/>
                <a:latin typeface="Times New Roman" panose="02020603050405020304" pitchFamily="18" charset="0"/>
                <a:ea typeface="Times New Roman" panose="02020603050405020304" pitchFamily="18" charset="0"/>
              </a:rPr>
              <a:t>, 2018.</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pPr algn="l"/>
            <a:r>
              <a:rPr lang="zh-CN" altLang="en-US" dirty="0"/>
              <a:t>小组分工</a:t>
            </a:r>
          </a:p>
        </p:txBody>
      </p:sp>
      <p:cxnSp>
        <p:nvCxnSpPr>
          <p:cNvPr id="4" name="直接连接符 3"/>
          <p:cNvCxnSpPr/>
          <p:nvPr>
            <p:custDataLst>
              <p:tags r:id="rId1"/>
            </p:custDataLst>
          </p:nvPr>
        </p:nvCxnSpPr>
        <p:spPr>
          <a:xfrm>
            <a:off x="3068783" y="1000792"/>
            <a:ext cx="0" cy="5581745"/>
          </a:xfrm>
          <a:prstGeom prst="line">
            <a:avLst/>
          </a:prstGeom>
        </p:spPr>
        <p:style>
          <a:lnRef idx="1">
            <a:srgbClr val="1F74AD"/>
          </a:lnRef>
          <a:fillRef idx="0">
            <a:srgbClr val="1F74AD"/>
          </a:fillRef>
          <a:effectRef idx="0">
            <a:srgbClr val="1F74AD"/>
          </a:effectRef>
          <a:fontRef idx="minor">
            <a:srgbClr val="000000"/>
          </a:fontRef>
        </p:style>
      </p:cxnSp>
      <p:sp>
        <p:nvSpPr>
          <p:cNvPr id="35" name="任意多边形 34"/>
          <p:cNvSpPr/>
          <p:nvPr>
            <p:custDataLst>
              <p:tags r:id="rId2"/>
            </p:custDataLst>
          </p:nvPr>
        </p:nvSpPr>
        <p:spPr>
          <a:xfrm>
            <a:off x="3068784" y="2422184"/>
            <a:ext cx="679942" cy="834472"/>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3498DB">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37" name="任意多边形 36"/>
          <p:cNvSpPr/>
          <p:nvPr>
            <p:custDataLst>
              <p:tags r:id="rId3"/>
            </p:custDataLst>
          </p:nvPr>
        </p:nvSpPr>
        <p:spPr>
          <a:xfrm>
            <a:off x="3748728" y="2772458"/>
            <a:ext cx="462737" cy="484199"/>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lnSpcReduction="20000"/>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文本框 74"/>
          <p:cNvSpPr txBox="1"/>
          <p:nvPr>
            <p:custDataLst>
              <p:tags r:id="rId4"/>
            </p:custDataLst>
          </p:nvPr>
        </p:nvSpPr>
        <p:spPr>
          <a:xfrm>
            <a:off x="4273273" y="2743179"/>
            <a:ext cx="6580800" cy="534931"/>
          </a:xfrm>
          <a:prstGeom prst="rect">
            <a:avLst/>
          </a:prstGeom>
          <a:noFill/>
        </p:spPr>
        <p:txBody>
          <a:bodyPr wrap="square" rtlCol="0" anchor="ctr">
            <a:normAutofit/>
          </a:bodyPr>
          <a:lstStyle/>
          <a:p>
            <a:pPr>
              <a:lnSpc>
                <a:spcPct val="120000"/>
              </a:lnSpc>
            </a:pPr>
            <a:r>
              <a:rPr lang="zh-CN" altLang="en-US" sz="2000" spc="150" dirty="0">
                <a:solidFill>
                  <a:srgbClr val="1F74AD"/>
                </a:solidFill>
                <a:latin typeface="Arial" panose="020B0604020202020204" pitchFamily="34" charset="0"/>
                <a:ea typeface="微软雅黑" panose="020B0503020204020204" pitchFamily="34" charset="-122"/>
                <a:sym typeface="Arial" panose="020B0604020202020204" pitchFamily="34" charset="0"/>
              </a:rPr>
              <a:t>种类 陈海洋 步格格</a:t>
            </a:r>
          </a:p>
        </p:txBody>
      </p:sp>
      <p:sp>
        <p:nvSpPr>
          <p:cNvPr id="63" name="任意多边形 62"/>
          <p:cNvSpPr/>
          <p:nvPr>
            <p:custDataLst>
              <p:tags r:id="rId5"/>
            </p:custDataLst>
          </p:nvPr>
        </p:nvSpPr>
        <p:spPr>
          <a:xfrm>
            <a:off x="3068784" y="3519194"/>
            <a:ext cx="679942" cy="834473"/>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1AA3AA">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64" name="任意多边形 63"/>
          <p:cNvSpPr/>
          <p:nvPr>
            <p:custDataLst>
              <p:tags r:id="rId6"/>
            </p:custDataLst>
          </p:nvPr>
        </p:nvSpPr>
        <p:spPr>
          <a:xfrm>
            <a:off x="3748728" y="3869468"/>
            <a:ext cx="462737" cy="484200"/>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lnSpcReduction="20000"/>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文本框 75"/>
          <p:cNvSpPr txBox="1"/>
          <p:nvPr>
            <p:custDataLst>
              <p:tags r:id="rId7"/>
            </p:custDataLst>
          </p:nvPr>
        </p:nvSpPr>
        <p:spPr>
          <a:xfrm>
            <a:off x="4273273" y="3844105"/>
            <a:ext cx="6580800" cy="534932"/>
          </a:xfrm>
          <a:prstGeom prst="rect">
            <a:avLst/>
          </a:prstGeom>
          <a:noFill/>
        </p:spPr>
        <p:txBody>
          <a:bodyPr wrap="square" rtlCol="0" anchor="ctr">
            <a:normAutofit/>
          </a:bodyPr>
          <a:lstStyle/>
          <a:p>
            <a:pPr>
              <a:lnSpc>
                <a:spcPct val="120000"/>
              </a:lnSpc>
            </a:pPr>
            <a:r>
              <a:rPr lang="zh-CN" altLang="en-US" sz="2000" spc="150" dirty="0">
                <a:solidFill>
                  <a:srgbClr val="1F74AD"/>
                </a:solidFill>
                <a:latin typeface="Arial" panose="020B0604020202020204" pitchFamily="34" charset="0"/>
                <a:ea typeface="微软雅黑" panose="020B0503020204020204" pitchFamily="34" charset="-122"/>
                <a:sym typeface="Arial" panose="020B0604020202020204" pitchFamily="34" charset="0"/>
              </a:rPr>
              <a:t>优点 陈帅华 陈锦生 陈烁</a:t>
            </a:r>
          </a:p>
        </p:txBody>
      </p:sp>
      <p:sp>
        <p:nvSpPr>
          <p:cNvPr id="69" name="任意多边形 68"/>
          <p:cNvSpPr/>
          <p:nvPr>
            <p:custDataLst>
              <p:tags r:id="rId8"/>
            </p:custDataLst>
          </p:nvPr>
        </p:nvSpPr>
        <p:spPr>
          <a:xfrm>
            <a:off x="3068784" y="4620121"/>
            <a:ext cx="679942" cy="834473"/>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69A35B">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70" name="任意多边形 69"/>
          <p:cNvSpPr/>
          <p:nvPr>
            <p:custDataLst>
              <p:tags r:id="rId9"/>
            </p:custDataLst>
          </p:nvPr>
        </p:nvSpPr>
        <p:spPr>
          <a:xfrm>
            <a:off x="3748728" y="4970395"/>
            <a:ext cx="462737" cy="484200"/>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lnSpcReduction="20000"/>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04</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文本框 76"/>
          <p:cNvSpPr txBox="1"/>
          <p:nvPr>
            <p:custDataLst>
              <p:tags r:id="rId10"/>
            </p:custDataLst>
          </p:nvPr>
        </p:nvSpPr>
        <p:spPr>
          <a:xfrm>
            <a:off x="4273273" y="4948941"/>
            <a:ext cx="6580800" cy="534932"/>
          </a:xfrm>
          <a:prstGeom prst="rect">
            <a:avLst/>
          </a:prstGeom>
          <a:noFill/>
        </p:spPr>
        <p:txBody>
          <a:bodyPr wrap="square" rtlCol="0" anchor="ctr">
            <a:normAutofit/>
          </a:bodyPr>
          <a:lstStyle/>
          <a:p>
            <a:pPr>
              <a:lnSpc>
                <a:spcPct val="120000"/>
              </a:lnSpc>
            </a:pPr>
            <a:r>
              <a:rPr lang="zh-CN" altLang="en-US" sz="2000" spc="150" dirty="0">
                <a:solidFill>
                  <a:srgbClr val="1F74AD"/>
                </a:solidFill>
                <a:latin typeface="Arial" panose="020B0604020202020204" pitchFamily="34" charset="0"/>
                <a:ea typeface="微软雅黑" panose="020B0503020204020204" pitchFamily="34" charset="-122"/>
                <a:sym typeface="Arial" panose="020B0604020202020204" pitchFamily="34" charset="0"/>
              </a:rPr>
              <a:t>弊端 查思贤 陈秋伊 陈坦 常定坤</a:t>
            </a:r>
          </a:p>
        </p:txBody>
      </p:sp>
      <p:sp>
        <p:nvSpPr>
          <p:cNvPr id="17" name="任意多边形 16"/>
          <p:cNvSpPr/>
          <p:nvPr>
            <p:custDataLst>
              <p:tags r:id="rId11"/>
            </p:custDataLst>
          </p:nvPr>
        </p:nvSpPr>
        <p:spPr>
          <a:xfrm>
            <a:off x="3068784" y="5724956"/>
            <a:ext cx="679942" cy="834473"/>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9BBB59">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7"/>
          <p:cNvSpPr/>
          <p:nvPr>
            <p:custDataLst>
              <p:tags r:id="rId12"/>
            </p:custDataLst>
          </p:nvPr>
        </p:nvSpPr>
        <p:spPr>
          <a:xfrm>
            <a:off x="3748728" y="6075230"/>
            <a:ext cx="462737" cy="484200"/>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solidFill>
            <a:srgbClr val="9BBB59"/>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lnSpcReduction="20000"/>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05</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13"/>
            </p:custDataLst>
          </p:nvPr>
        </p:nvSpPr>
        <p:spPr>
          <a:xfrm>
            <a:off x="4273273" y="6024566"/>
            <a:ext cx="6580800" cy="534932"/>
          </a:xfrm>
          <a:prstGeom prst="rect">
            <a:avLst/>
          </a:prstGeom>
          <a:noFill/>
        </p:spPr>
        <p:txBody>
          <a:bodyPr wrap="square" rtlCol="0" anchor="ctr">
            <a:normAutofit/>
          </a:bodyPr>
          <a:lstStyle/>
          <a:p>
            <a:pPr>
              <a:lnSpc>
                <a:spcPct val="120000"/>
              </a:lnSpc>
            </a:pPr>
            <a:r>
              <a:rPr lang="zh-CN" altLang="en-US" sz="2000" spc="150" dirty="0">
                <a:solidFill>
                  <a:srgbClr val="1F74AD"/>
                </a:solidFill>
                <a:latin typeface="Arial" panose="020B0604020202020204" pitchFamily="34" charset="0"/>
                <a:ea typeface="微软雅黑" panose="020B0503020204020204" pitchFamily="34" charset="-122"/>
                <a:sym typeface="Arial" panose="020B0604020202020204" pitchFamily="34" charset="0"/>
              </a:rPr>
              <a:t>建议 陈立辉 安超 刘梦园</a:t>
            </a:r>
          </a:p>
        </p:txBody>
      </p:sp>
      <p:sp>
        <p:nvSpPr>
          <p:cNvPr id="22" name="任意多边形 21"/>
          <p:cNvSpPr/>
          <p:nvPr>
            <p:custDataLst>
              <p:tags r:id="rId14"/>
            </p:custDataLst>
          </p:nvPr>
        </p:nvSpPr>
        <p:spPr>
          <a:xfrm>
            <a:off x="3068784" y="1325174"/>
            <a:ext cx="679942" cy="834472"/>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rgbClr val="1F74AD">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algn="ctr">
              <a:lnSpc>
                <a:spcPct val="120000"/>
              </a:lnSpc>
            </a:pPr>
            <a:endParaRPr lang="zh-CN" altLang="en-US" sz="2000">
              <a:latin typeface="Arial" panose="020B0604020202020204" pitchFamily="34" charset="0"/>
              <a:ea typeface="微软雅黑" panose="020B0503020204020204" pitchFamily="34" charset="-122"/>
              <a:sym typeface="Arial" panose="020B0604020202020204" pitchFamily="34" charset="0"/>
            </a:endParaRPr>
          </a:p>
        </p:txBody>
      </p:sp>
      <p:sp>
        <p:nvSpPr>
          <p:cNvPr id="23" name="任意多边形 22"/>
          <p:cNvSpPr/>
          <p:nvPr>
            <p:custDataLst>
              <p:tags r:id="rId15"/>
            </p:custDataLst>
          </p:nvPr>
        </p:nvSpPr>
        <p:spPr>
          <a:xfrm>
            <a:off x="3748728" y="1675448"/>
            <a:ext cx="462737" cy="484199"/>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0000" lnSpcReduction="20000"/>
          </a:bodyPr>
          <a:lstStyle/>
          <a:p>
            <a:pPr algn="ctr">
              <a:lnSpc>
                <a:spcPct val="120000"/>
              </a:lnSpc>
            </a:pPr>
            <a:r>
              <a:rPr lang="en-US" altLang="zh-CN"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000"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p:cNvSpPr txBox="1"/>
          <p:nvPr>
            <p:custDataLst>
              <p:tags r:id="rId16"/>
            </p:custDataLst>
          </p:nvPr>
        </p:nvSpPr>
        <p:spPr>
          <a:xfrm>
            <a:off x="4273273" y="1646169"/>
            <a:ext cx="6580800" cy="534931"/>
          </a:xfrm>
          <a:prstGeom prst="rect">
            <a:avLst/>
          </a:prstGeom>
          <a:noFill/>
        </p:spPr>
        <p:txBody>
          <a:bodyPr wrap="square" rtlCol="0" anchor="ctr">
            <a:normAutofit/>
          </a:bodyPr>
          <a:lstStyle/>
          <a:p>
            <a:pPr>
              <a:lnSpc>
                <a:spcPct val="120000"/>
              </a:lnSpc>
            </a:pPr>
            <a:r>
              <a:rPr lang="zh-CN" altLang="en-US" sz="2000" spc="150" dirty="0">
                <a:solidFill>
                  <a:srgbClr val="1F74AD"/>
                </a:solidFill>
                <a:latin typeface="Arial" panose="020B0604020202020204" pitchFamily="34" charset="0"/>
                <a:ea typeface="微软雅黑" panose="020B0503020204020204" pitchFamily="34" charset="-122"/>
                <a:sym typeface="Arial" panose="020B0604020202020204" pitchFamily="34" charset="0"/>
              </a:rPr>
              <a:t>概念：陈兰双 毕文东</a:t>
            </a:r>
            <a:r>
              <a:rPr lang="zh-CN" altLang="en-US" sz="1600" spc="150" dirty="0">
                <a:solidFill>
                  <a:srgbClr val="1F74AD"/>
                </a:solidFill>
                <a:latin typeface="Arial" panose="020B0604020202020204" pitchFamily="34" charset="0"/>
                <a:ea typeface="微软雅黑" panose="020B0503020204020204" pitchFamily="34" charset="-122"/>
                <a:sym typeface="Arial" panose="020B0604020202020204" pitchFamily="34" charset="0"/>
              </a:rPr>
              <a:t> </a:t>
            </a:r>
          </a:p>
        </p:txBody>
      </p:sp>
      <p:sp>
        <p:nvSpPr>
          <p:cNvPr id="3" name="文本框 2"/>
          <p:cNvSpPr txBox="1"/>
          <p:nvPr/>
        </p:nvSpPr>
        <p:spPr>
          <a:xfrm>
            <a:off x="1193800" y="1714500"/>
            <a:ext cx="1024890" cy="4154170"/>
          </a:xfrm>
          <a:prstGeom prst="rect">
            <a:avLst/>
          </a:prstGeom>
          <a:noFill/>
        </p:spPr>
        <p:txBody>
          <a:bodyPr wrap="none" rtlCol="0" anchor="t">
            <a:spAutoFit/>
          </a:bodyPr>
          <a:lstStyle/>
          <a:p>
            <a:r>
              <a:rPr lang="zh-CN" altLang="en-US" sz="6600" b="1" dirty="0">
                <a:latin typeface="楷体" panose="02010609060101010101" charset="-122"/>
                <a:ea typeface="楷体" panose="02010609060101010101" charset="-122"/>
                <a:sym typeface="+mn-ea"/>
              </a:rPr>
              <a:t>同 </a:t>
            </a:r>
          </a:p>
          <a:p>
            <a:r>
              <a:rPr lang="zh-CN" altLang="en-US" sz="6600" b="1" dirty="0">
                <a:latin typeface="楷体" panose="02010609060101010101" charset="-122"/>
                <a:ea typeface="楷体" panose="02010609060101010101" charset="-122"/>
                <a:sym typeface="+mn-ea"/>
              </a:rPr>
              <a:t>行 </a:t>
            </a:r>
          </a:p>
          <a:p>
            <a:r>
              <a:rPr lang="zh-CN" altLang="en-US" sz="6600" b="1" dirty="0">
                <a:latin typeface="楷体" panose="02010609060101010101" charset="-122"/>
                <a:ea typeface="楷体" panose="02010609060101010101" charset="-122"/>
                <a:sym typeface="+mn-ea"/>
              </a:rPr>
              <a:t>评 </a:t>
            </a:r>
          </a:p>
          <a:p>
            <a:r>
              <a:rPr lang="zh-CN" altLang="en-US" sz="6600" b="1" dirty="0">
                <a:latin typeface="楷体" panose="02010609060101010101" charset="-122"/>
                <a:ea typeface="楷体" panose="02010609060101010101" charset="-122"/>
                <a:sym typeface="+mn-ea"/>
              </a:rPr>
              <a:t>议</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73906" y="2989932"/>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zh-CN" altLang="en-US" sz="4000" b="1" dirty="0">
                <a:solidFill>
                  <a:srgbClr val="FDCB34"/>
                </a:solidFill>
                <a:latin typeface="微软雅黑" panose="020B0503020204020204" pitchFamily="34" charset="-122"/>
                <a:ea typeface="微软雅黑" panose="020B0503020204020204" pitchFamily="34" charset="-122"/>
                <a:sym typeface="+mn-ea"/>
              </a:rPr>
              <a:t>同行评议的优点</a:t>
            </a:r>
            <a:endParaRPr kumimoji="0" lang="zh-CN" altLang="en-US" sz="4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endParaRP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a:t>
            </a:r>
            <a:r>
              <a:rPr lang="en-US" altLang="zh-CN" sz="11995" b="1" dirty="0">
                <a:solidFill>
                  <a:srgbClr val="FFFFFF"/>
                </a:solidFill>
                <a:latin typeface="微软雅黑" panose="020B0503020204020204" pitchFamily="34" charset="-122"/>
                <a:ea typeface="微软雅黑" panose="020B0503020204020204" pitchFamily="34" charset="-122"/>
              </a:rPr>
              <a:t>3</a:t>
            </a:r>
            <a:endParaRPr kumimoji="0" 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778363" y="5008427"/>
            <a:ext cx="1393505" cy="830997"/>
          </a:xfrm>
          <a:prstGeom prst="rect">
            <a:avLst/>
          </a:prstGeom>
          <a:noFill/>
        </p:spPr>
        <p:txBody>
          <a:bodyPr wrap="square" rtlCol="0">
            <a:spAutoFit/>
          </a:bodyPr>
          <a:lstStyle/>
          <a:p>
            <a:pPr algn="r"/>
            <a:r>
              <a:rPr lang="zh-CN" altLang="en-US" sz="2400" dirty="0">
                <a:latin typeface="+mj-ea"/>
                <a:ea typeface="+mj-ea"/>
              </a:rPr>
              <a:t>主讲人：</a:t>
            </a:r>
            <a:endParaRPr lang="en-US" altLang="zh-CN" sz="2400" dirty="0">
              <a:latin typeface="+mj-ea"/>
              <a:ea typeface="+mj-ea"/>
            </a:endParaRPr>
          </a:p>
          <a:p>
            <a:pPr algn="r"/>
            <a:r>
              <a:rPr lang="zh-CN" altLang="en-US" sz="2400" dirty="0">
                <a:latin typeface="+mj-ea"/>
                <a:ea typeface="+mj-ea"/>
              </a:rPr>
              <a:t>组   员：</a:t>
            </a:r>
          </a:p>
        </p:txBody>
      </p:sp>
      <p:sp>
        <p:nvSpPr>
          <p:cNvPr id="3" name="矩形 2"/>
          <p:cNvSpPr/>
          <p:nvPr/>
        </p:nvSpPr>
        <p:spPr>
          <a:xfrm>
            <a:off x="4988004" y="5008427"/>
            <a:ext cx="1107996" cy="461665"/>
          </a:xfrm>
          <a:prstGeom prst="rect">
            <a:avLst/>
          </a:prstGeom>
        </p:spPr>
        <p:txBody>
          <a:bodyPr wrap="none">
            <a:spAutoFit/>
          </a:bodyPr>
          <a:lstStyle/>
          <a:p>
            <a:r>
              <a:rPr lang="zh-CN" altLang="zh-CN" sz="2400" dirty="0"/>
              <a:t>陈</a:t>
            </a:r>
            <a:r>
              <a:rPr lang="zh-CN" altLang="en-US" sz="2400" dirty="0"/>
              <a:t>帅华</a:t>
            </a:r>
            <a:endParaRPr lang="zh-CN" altLang="zh-CN" sz="2400" dirty="0"/>
          </a:p>
        </p:txBody>
      </p:sp>
      <p:sp>
        <p:nvSpPr>
          <p:cNvPr id="4" name="矩形 3"/>
          <p:cNvSpPr/>
          <p:nvPr/>
        </p:nvSpPr>
        <p:spPr>
          <a:xfrm>
            <a:off x="4988004" y="5378300"/>
            <a:ext cx="2050561" cy="461665"/>
          </a:xfrm>
          <a:prstGeom prst="rect">
            <a:avLst/>
          </a:prstGeom>
        </p:spPr>
        <p:txBody>
          <a:bodyPr wrap="none">
            <a:spAutoFit/>
          </a:bodyPr>
          <a:lstStyle/>
          <a:p>
            <a:r>
              <a:rPr lang="zh-CN" altLang="en-US" sz="2400" dirty="0">
                <a:latin typeface="+mj-ea"/>
                <a:ea typeface="+mj-ea"/>
              </a:rPr>
              <a:t>陈锦生、陈</a:t>
            </a:r>
            <a:r>
              <a:rPr lang="zh-CN" altLang="en-US" sz="2400" dirty="0">
                <a:latin typeface="+mj-ea"/>
                <a:ea typeface="+mj-ea"/>
                <a:sym typeface="Arial" panose="020B0604020202020204" pitchFamily="34" charset="0"/>
              </a:rPr>
              <a:t>烁</a:t>
            </a:r>
            <a:endParaRPr lang="zh-CN" altLang="en-US" sz="2400" dirty="0">
              <a:latin typeface="+mj-ea"/>
              <a:ea typeface="+mj-ea"/>
            </a:endParaRPr>
          </a:p>
        </p:txBody>
      </p:sp>
    </p:spTree>
    <p:extLst>
      <p:ext uri="{BB962C8B-B14F-4D97-AF65-F5344CB8AC3E}">
        <p14:creationId xmlns:p14="http://schemas.microsoft.com/office/powerpoint/2010/main" val="21017211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6" grpId="0" autoUpdateAnimBg="0"/>
      <p:bldP spid="10247"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DC789C8-D680-4C92-AC5F-2BB394F5AE55}"/>
              </a:ext>
            </a:extLst>
          </p:cNvPr>
          <p:cNvSpPr txBox="1"/>
          <p:nvPr/>
        </p:nvSpPr>
        <p:spPr>
          <a:xfrm>
            <a:off x="726989" y="224816"/>
            <a:ext cx="7650892" cy="984885"/>
          </a:xfrm>
          <a:prstGeom prst="rect">
            <a:avLst/>
          </a:prstGeom>
          <a:noFill/>
        </p:spPr>
        <p:txBody>
          <a:bodyPr wrap="square" rtlCol="0">
            <a:spAutoFit/>
          </a:bodyPr>
          <a:lstStyle/>
          <a:p>
            <a:pPr>
              <a:spcBef>
                <a:spcPct val="0"/>
              </a:spcBef>
            </a:pPr>
            <a:r>
              <a:rPr lang="zh-CN" altLang="en-US" sz="4000" b="1" dirty="0">
                <a:latin typeface="+mj-lt"/>
                <a:ea typeface="+mj-ea"/>
                <a:cs typeface="+mj-cs"/>
              </a:rPr>
              <a:t>同行评议的优点</a:t>
            </a:r>
          </a:p>
          <a:p>
            <a:endParaRPr lang="zh-CN" altLang="en-US" dirty="0"/>
          </a:p>
        </p:txBody>
      </p:sp>
      <p:sp>
        <p:nvSpPr>
          <p:cNvPr id="8" name="文本框 7">
            <a:extLst>
              <a:ext uri="{FF2B5EF4-FFF2-40B4-BE49-F238E27FC236}">
                <a16:creationId xmlns:a16="http://schemas.microsoft.com/office/drawing/2014/main" id="{1913E47D-1E37-495E-873C-F5909CCB73C7}"/>
              </a:ext>
            </a:extLst>
          </p:cNvPr>
          <p:cNvSpPr txBox="1"/>
          <p:nvPr/>
        </p:nvSpPr>
        <p:spPr>
          <a:xfrm>
            <a:off x="726989" y="1219434"/>
            <a:ext cx="6833286" cy="461665"/>
          </a:xfrm>
          <a:prstGeom prst="rect">
            <a:avLst/>
          </a:prstGeom>
          <a:noFill/>
        </p:spPr>
        <p:txBody>
          <a:bodyPr wrap="square" rtlCol="0">
            <a:spAutoFit/>
          </a:bodyPr>
          <a:lstStyle/>
          <a:p>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根据胡克兴等人的研究，有如下调查结果</a:t>
            </a:r>
            <a:r>
              <a:rPr lang="en-US" altLang="zh-CN" sz="2400" baseline="30000" dirty="0">
                <a:solidFill>
                  <a:schemeClr val="accent6">
                    <a:lumMod val="75000"/>
                  </a:schemeClr>
                </a:solidFill>
                <a:latin typeface="Times New Roman" panose="02020603050405020304" pitchFamily="18" charset="0"/>
                <a:ea typeface="微软雅黑" panose="020B0503020204020204" pitchFamily="34" charset="-122"/>
              </a:rPr>
              <a:t>[1]</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a:t>
            </a:r>
          </a:p>
        </p:txBody>
      </p:sp>
      <p:pic>
        <p:nvPicPr>
          <p:cNvPr id="12" name="图片 11">
            <a:extLst>
              <a:ext uri="{FF2B5EF4-FFF2-40B4-BE49-F238E27FC236}">
                <a16:creationId xmlns:a16="http://schemas.microsoft.com/office/drawing/2014/main" id="{A0F41009-204F-45B5-95FC-D6E93A94E93A}"/>
              </a:ext>
            </a:extLst>
          </p:cNvPr>
          <p:cNvPicPr>
            <a:picLocks noChangeAspect="1"/>
          </p:cNvPicPr>
          <p:nvPr/>
        </p:nvPicPr>
        <p:blipFill rotWithShape="1">
          <a:blip r:embed="rId3"/>
          <a:srcRect l="19240" r="18946"/>
          <a:stretch/>
        </p:blipFill>
        <p:spPr>
          <a:xfrm>
            <a:off x="3853725" y="1681099"/>
            <a:ext cx="4484550" cy="4459642"/>
          </a:xfrm>
          <a:prstGeom prst="rect">
            <a:avLst/>
          </a:prstGeom>
          <a:ln>
            <a:noFill/>
          </a:ln>
          <a:effectLst>
            <a:softEdge rad="112500"/>
          </a:effectLst>
        </p:spPr>
      </p:pic>
      <p:sp>
        <p:nvSpPr>
          <p:cNvPr id="13" name="文本框 12">
            <a:extLst>
              <a:ext uri="{FF2B5EF4-FFF2-40B4-BE49-F238E27FC236}">
                <a16:creationId xmlns:a16="http://schemas.microsoft.com/office/drawing/2014/main" id="{B0B015F8-001B-4F85-A575-FEE70EB448CC}"/>
              </a:ext>
            </a:extLst>
          </p:cNvPr>
          <p:cNvSpPr txBox="1"/>
          <p:nvPr/>
        </p:nvSpPr>
        <p:spPr>
          <a:xfrm>
            <a:off x="5010325" y="5971464"/>
            <a:ext cx="2171350" cy="338554"/>
          </a:xfrm>
          <a:prstGeom prst="rect">
            <a:avLst/>
          </a:prstGeom>
          <a:noFill/>
        </p:spPr>
        <p:txBody>
          <a:bodyPr wrap="square" rtlCol="0">
            <a:spAutoFit/>
          </a:bodyPr>
          <a:lstStyle/>
          <a:p>
            <a:r>
              <a:rPr lang="zh-CN" altLang="en-US" sz="1600" dirty="0">
                <a:latin typeface="Times New Roman" panose="02020603050405020304" pitchFamily="18" charset="0"/>
                <a:ea typeface="微软雅黑" panose="020B0503020204020204" pitchFamily="34" charset="-122"/>
              </a:rPr>
              <a:t>图</a:t>
            </a:r>
            <a:r>
              <a:rPr lang="en-US" altLang="zh-CN" sz="1600" dirty="0">
                <a:latin typeface="Times New Roman" panose="02020603050405020304" pitchFamily="18" charset="0"/>
                <a:ea typeface="微软雅黑" panose="020B0503020204020204" pitchFamily="34" charset="-122"/>
              </a:rPr>
              <a:t>1.</a:t>
            </a:r>
            <a:r>
              <a:rPr lang="zh-CN" altLang="en-US" sz="1600" dirty="0">
                <a:latin typeface="Times New Roman" panose="02020603050405020304" pitchFamily="18" charset="0"/>
                <a:ea typeface="微软雅黑" panose="020B0503020204020204" pitchFamily="34" charset="-122"/>
              </a:rPr>
              <a:t>同行评审方式占比</a:t>
            </a:r>
          </a:p>
        </p:txBody>
      </p:sp>
    </p:spTree>
    <p:extLst>
      <p:ext uri="{BB962C8B-B14F-4D97-AF65-F5344CB8AC3E}">
        <p14:creationId xmlns:p14="http://schemas.microsoft.com/office/powerpoint/2010/main" val="986423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A8AACAE-7085-4DF3-989A-A2524DCC9B47}"/>
              </a:ext>
            </a:extLst>
          </p:cNvPr>
          <p:cNvSpPr txBox="1"/>
          <p:nvPr/>
        </p:nvSpPr>
        <p:spPr>
          <a:xfrm>
            <a:off x="4797633" y="1487881"/>
            <a:ext cx="6510726" cy="1200329"/>
          </a:xfrm>
          <a:prstGeom prst="rect">
            <a:avLst/>
          </a:prstGeom>
          <a:noFill/>
        </p:spPr>
        <p:txBody>
          <a:bodyPr wrap="square" rtlCol="0">
            <a:spAutoFit/>
          </a:bodyPr>
          <a:lstStyle/>
          <a:p>
            <a:r>
              <a:rPr lang="en-US" altLang="zh-CN" sz="2400" dirty="0">
                <a:solidFill>
                  <a:schemeClr val="accent6">
                    <a:lumMod val="75000"/>
                  </a:schemeClr>
                </a:solidFill>
                <a:latin typeface="Times New Roman" panose="02020603050405020304" pitchFamily="18" charset="0"/>
                <a:ea typeface="微软雅黑" panose="020B0503020204020204" pitchFamily="34" charset="-122"/>
              </a:rPr>
              <a:t>McGillivray B</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等人对</a:t>
            </a:r>
            <a:r>
              <a:rPr lang="en-US" altLang="zh-CN" sz="2400" dirty="0">
                <a:solidFill>
                  <a:schemeClr val="accent6">
                    <a:lumMod val="75000"/>
                  </a:schemeClr>
                </a:solidFill>
                <a:latin typeface="Times New Roman" panose="02020603050405020304" pitchFamily="18" charset="0"/>
                <a:ea typeface="微软雅黑" panose="020B0503020204020204" pitchFamily="34" charset="-122"/>
              </a:rPr>
              <a:t>2015</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年到</a:t>
            </a:r>
            <a:r>
              <a:rPr lang="en-US" altLang="zh-CN" sz="2400" dirty="0">
                <a:solidFill>
                  <a:schemeClr val="accent6">
                    <a:lumMod val="75000"/>
                  </a:schemeClr>
                </a:solidFill>
                <a:latin typeface="Times New Roman" panose="02020603050405020304" pitchFamily="18" charset="0"/>
                <a:ea typeface="微软雅黑" panose="020B0503020204020204" pitchFamily="34" charset="-122"/>
              </a:rPr>
              <a:t>2017</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年</a:t>
            </a:r>
            <a:r>
              <a:rPr lang="en-US" altLang="zh-CN" sz="2400" dirty="0">
                <a:solidFill>
                  <a:schemeClr val="accent6">
                    <a:lumMod val="75000"/>
                  </a:schemeClr>
                </a:solidFill>
                <a:latin typeface="Times New Roman" panose="02020603050405020304" pitchFamily="18" charset="0"/>
                <a:ea typeface="微软雅黑" panose="020B0503020204020204" pitchFamily="34" charset="-122"/>
              </a:rPr>
              <a:t>《Nature》</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及其旗下子刊发表的</a:t>
            </a:r>
            <a:r>
              <a:rPr lang="en-US" altLang="zh-CN" sz="2400" b="1" dirty="0">
                <a:solidFill>
                  <a:schemeClr val="accent6">
                    <a:lumMod val="75000"/>
                  </a:schemeClr>
                </a:solidFill>
                <a:latin typeface="Times New Roman" panose="02020603050405020304" pitchFamily="18" charset="0"/>
                <a:ea typeface="微软雅黑" panose="020B0503020204020204" pitchFamily="34" charset="-122"/>
              </a:rPr>
              <a:t>12</a:t>
            </a:r>
            <a:r>
              <a:rPr lang="zh-CN" altLang="en-US" sz="2400" b="1" dirty="0">
                <a:solidFill>
                  <a:schemeClr val="accent6">
                    <a:lumMod val="75000"/>
                  </a:schemeClr>
                </a:solidFill>
                <a:latin typeface="Times New Roman" panose="02020603050405020304" pitchFamily="18" charset="0"/>
                <a:ea typeface="微软雅黑" panose="020B0503020204020204" pitchFamily="34" charset="-122"/>
              </a:rPr>
              <a:t>万</a:t>
            </a:r>
            <a:r>
              <a:rPr lang="en-US" altLang="zh-CN" sz="2400" b="1" dirty="0">
                <a:solidFill>
                  <a:schemeClr val="accent6">
                    <a:lumMod val="75000"/>
                  </a:schemeClr>
                </a:solidFill>
                <a:latin typeface="Times New Roman" panose="02020603050405020304" pitchFamily="18" charset="0"/>
                <a:ea typeface="微软雅黑" panose="020B0503020204020204" pitchFamily="34" charset="-122"/>
              </a:rPr>
              <a:t>8454</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篇文章进行了同行评议研究</a:t>
            </a:r>
            <a:r>
              <a:rPr lang="en-US" altLang="zh-CN" sz="2400" baseline="30000" dirty="0">
                <a:solidFill>
                  <a:schemeClr val="accent6">
                    <a:lumMod val="75000"/>
                  </a:schemeClr>
                </a:solidFill>
                <a:latin typeface="Times New Roman" panose="02020603050405020304" pitchFamily="18" charset="0"/>
                <a:ea typeface="微软雅黑" panose="020B0503020204020204" pitchFamily="34" charset="-122"/>
              </a:rPr>
              <a:t>[2]</a:t>
            </a:r>
            <a:endParaRPr lang="zh-CN" altLang="en-US" sz="2400" dirty="0">
              <a:solidFill>
                <a:schemeClr val="accent6">
                  <a:lumMod val="75000"/>
                </a:schemeClr>
              </a:solidFill>
              <a:latin typeface="Times New Roman" panose="02020603050405020304" pitchFamily="18" charset="0"/>
              <a:ea typeface="微软雅黑" panose="020B0503020204020204" pitchFamily="34" charset="-122"/>
            </a:endParaRPr>
          </a:p>
        </p:txBody>
      </p:sp>
      <p:pic>
        <p:nvPicPr>
          <p:cNvPr id="2" name="图片 1">
            <a:extLst>
              <a:ext uri="{FF2B5EF4-FFF2-40B4-BE49-F238E27FC236}">
                <a16:creationId xmlns:a16="http://schemas.microsoft.com/office/drawing/2014/main" id="{0B41948D-56C5-4995-8D9F-17B22F9577CD}"/>
              </a:ext>
            </a:extLst>
          </p:cNvPr>
          <p:cNvPicPr>
            <a:picLocks noChangeAspect="1"/>
          </p:cNvPicPr>
          <p:nvPr/>
        </p:nvPicPr>
        <p:blipFill>
          <a:blip r:embed="rId3"/>
          <a:stretch>
            <a:fillRect/>
          </a:stretch>
        </p:blipFill>
        <p:spPr>
          <a:xfrm>
            <a:off x="726989" y="1219434"/>
            <a:ext cx="3697251" cy="4892696"/>
          </a:xfrm>
          <a:prstGeom prst="rect">
            <a:avLst/>
          </a:prstGeom>
        </p:spPr>
      </p:pic>
      <p:sp>
        <p:nvSpPr>
          <p:cNvPr id="3" name="文本框 2">
            <a:extLst>
              <a:ext uri="{FF2B5EF4-FFF2-40B4-BE49-F238E27FC236}">
                <a16:creationId xmlns:a16="http://schemas.microsoft.com/office/drawing/2014/main" id="{9434737F-396C-4E9D-9591-B2F20DCDB0C9}"/>
              </a:ext>
            </a:extLst>
          </p:cNvPr>
          <p:cNvSpPr txBox="1"/>
          <p:nvPr/>
        </p:nvSpPr>
        <p:spPr>
          <a:xfrm>
            <a:off x="4797633" y="3296450"/>
            <a:ext cx="5474043" cy="738664"/>
          </a:xfrm>
          <a:prstGeom prst="rect">
            <a:avLst/>
          </a:prstGeom>
          <a:noFill/>
        </p:spPr>
        <p:txBody>
          <a:bodyPr wrap="square" rtlCol="0">
            <a:spAutoFit/>
          </a:bodyPr>
          <a:lstStyle/>
          <a:p>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单盲审稿 </a:t>
            </a:r>
            <a:r>
              <a:rPr lang="en-US" altLang="zh-CN" sz="2400" dirty="0">
                <a:solidFill>
                  <a:schemeClr val="accent6">
                    <a:lumMod val="75000"/>
                  </a:schemeClr>
                </a:solidFill>
                <a:latin typeface="Times New Roman" panose="02020603050405020304" pitchFamily="18" charset="0"/>
                <a:ea typeface="微软雅黑" panose="020B0503020204020204" pitchFamily="34" charset="-122"/>
              </a:rPr>
              <a:t>93742</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篇，占</a:t>
            </a:r>
            <a:r>
              <a:rPr lang="en-US" altLang="zh-CN" sz="2400" b="1" dirty="0">
                <a:solidFill>
                  <a:schemeClr val="accent6">
                    <a:lumMod val="75000"/>
                  </a:schemeClr>
                </a:solidFill>
                <a:latin typeface="Times New Roman" panose="02020603050405020304" pitchFamily="18" charset="0"/>
                <a:ea typeface="微软雅黑" panose="020B0503020204020204" pitchFamily="34" charset="-122"/>
              </a:rPr>
              <a:t>73%</a:t>
            </a:r>
          </a:p>
          <a:p>
            <a:endParaRPr lang="zh-CN" altLang="en-US" dirty="0"/>
          </a:p>
        </p:txBody>
      </p:sp>
      <p:sp>
        <p:nvSpPr>
          <p:cNvPr id="8" name="文本框 7">
            <a:extLst>
              <a:ext uri="{FF2B5EF4-FFF2-40B4-BE49-F238E27FC236}">
                <a16:creationId xmlns:a16="http://schemas.microsoft.com/office/drawing/2014/main" id="{C1443ABE-8407-4B37-9859-5987B13E2646}"/>
              </a:ext>
            </a:extLst>
          </p:cNvPr>
          <p:cNvSpPr txBox="1"/>
          <p:nvPr/>
        </p:nvSpPr>
        <p:spPr>
          <a:xfrm>
            <a:off x="4797633" y="4362304"/>
            <a:ext cx="5474043" cy="738664"/>
          </a:xfrm>
          <a:prstGeom prst="rect">
            <a:avLst/>
          </a:prstGeom>
          <a:noFill/>
        </p:spPr>
        <p:txBody>
          <a:bodyPr wrap="square" rtlCol="0">
            <a:spAutoFit/>
          </a:bodyPr>
          <a:lstStyle/>
          <a:p>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双盲审稿 </a:t>
            </a:r>
            <a:r>
              <a:rPr lang="en-US" altLang="zh-CN" sz="2400" dirty="0">
                <a:solidFill>
                  <a:schemeClr val="accent6">
                    <a:lumMod val="75000"/>
                  </a:schemeClr>
                </a:solidFill>
                <a:latin typeface="Times New Roman" panose="02020603050405020304" pitchFamily="18" charset="0"/>
                <a:ea typeface="微软雅黑" panose="020B0503020204020204" pitchFamily="34" charset="-122"/>
              </a:rPr>
              <a:t>12631</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篇，约占</a:t>
            </a:r>
            <a:r>
              <a:rPr lang="en-US" altLang="zh-CN" sz="2400" b="1" dirty="0">
                <a:solidFill>
                  <a:schemeClr val="accent6">
                    <a:lumMod val="75000"/>
                  </a:schemeClr>
                </a:solidFill>
                <a:latin typeface="Times New Roman" panose="02020603050405020304" pitchFamily="18" charset="0"/>
                <a:ea typeface="微软雅黑" panose="020B0503020204020204" pitchFamily="34" charset="-122"/>
              </a:rPr>
              <a:t>10%</a:t>
            </a:r>
          </a:p>
          <a:p>
            <a:endParaRPr lang="zh-CN" altLang="en-US" dirty="0"/>
          </a:p>
        </p:txBody>
      </p:sp>
      <p:sp>
        <p:nvSpPr>
          <p:cNvPr id="7" name="文本框 6">
            <a:extLst>
              <a:ext uri="{FF2B5EF4-FFF2-40B4-BE49-F238E27FC236}">
                <a16:creationId xmlns:a16="http://schemas.microsoft.com/office/drawing/2014/main" id="{BA18671A-5ADD-43D4-8FF2-3E2C32AFA14E}"/>
              </a:ext>
            </a:extLst>
          </p:cNvPr>
          <p:cNvSpPr txBox="1"/>
          <p:nvPr/>
        </p:nvSpPr>
        <p:spPr>
          <a:xfrm>
            <a:off x="726989" y="224816"/>
            <a:ext cx="7650892" cy="984885"/>
          </a:xfrm>
          <a:prstGeom prst="rect">
            <a:avLst/>
          </a:prstGeom>
          <a:noFill/>
        </p:spPr>
        <p:txBody>
          <a:bodyPr wrap="square" rtlCol="0">
            <a:spAutoFit/>
          </a:bodyPr>
          <a:lstStyle/>
          <a:p>
            <a:pPr>
              <a:spcBef>
                <a:spcPct val="0"/>
              </a:spcBef>
            </a:pPr>
            <a:r>
              <a:rPr lang="zh-CN" altLang="en-US" sz="4000" b="1" dirty="0">
                <a:latin typeface="+mj-lt"/>
                <a:ea typeface="+mj-ea"/>
                <a:cs typeface="+mj-cs"/>
              </a:rPr>
              <a:t>同行评议的优点</a:t>
            </a:r>
          </a:p>
          <a:p>
            <a:endParaRPr lang="zh-CN" altLang="en-US" dirty="0"/>
          </a:p>
        </p:txBody>
      </p:sp>
    </p:spTree>
    <p:extLst>
      <p:ext uri="{BB962C8B-B14F-4D97-AF65-F5344CB8AC3E}">
        <p14:creationId xmlns:p14="http://schemas.microsoft.com/office/powerpoint/2010/main" val="40436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2B79F0A-C904-4EDD-9AD0-F5DAD6F40703}"/>
              </a:ext>
            </a:extLst>
          </p:cNvPr>
          <p:cNvSpPr txBox="1"/>
          <p:nvPr/>
        </p:nvSpPr>
        <p:spPr>
          <a:xfrm>
            <a:off x="726989" y="1392572"/>
            <a:ext cx="10799484" cy="4062651"/>
          </a:xfrm>
          <a:prstGeom prst="rect">
            <a:avLst/>
          </a:prstGeom>
          <a:noFill/>
        </p:spPr>
        <p:txBody>
          <a:bodyPr wrap="square" rtlCol="0">
            <a:spAutoFit/>
          </a:bodyPr>
          <a:lstStyle/>
          <a:p>
            <a:pPr marL="285750" indent="-285750">
              <a:lnSpc>
                <a:spcPct val="150000"/>
              </a:lnSpc>
              <a:buClr>
                <a:schemeClr val="accent1">
                  <a:lumMod val="75000"/>
                </a:schemeClr>
              </a:buClr>
              <a:buFont typeface="Wingdings" panose="05000000000000000000" pitchFamily="2" charset="2"/>
              <a:buChar char="Ø"/>
            </a:pPr>
            <a:r>
              <a:rPr lang="zh-CN" altLang="zh-CN" sz="3200" b="1" kern="100" dirty="0">
                <a:solidFill>
                  <a:srgbClr val="0C4994"/>
                </a:solidFill>
                <a:effectLst/>
                <a:latin typeface="Times New Roman" panose="02020603050405020304" pitchFamily="18" charset="0"/>
                <a:ea typeface="宋体" panose="02010600030101010101" pitchFamily="2" charset="-122"/>
                <a:cs typeface="Times New Roman" panose="02020603050405020304" pitchFamily="18" charset="0"/>
              </a:rPr>
              <a:t>维持科学交流和传播水准</a:t>
            </a:r>
            <a:endParaRPr lang="zh-CN" altLang="zh-CN" sz="3200" kern="100" dirty="0">
              <a:solidFill>
                <a:srgbClr val="0C4994"/>
              </a:solidFill>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r>
              <a:rPr lang="zh-CN" altLang="zh-CN" sz="3200" b="1" kern="100" dirty="0">
                <a:solidFill>
                  <a:srgbClr val="0C4994"/>
                </a:solidFill>
                <a:effectLst/>
                <a:latin typeface="Times New Roman" panose="02020603050405020304" pitchFamily="18" charset="0"/>
                <a:ea typeface="宋体" panose="02010600030101010101" pitchFamily="2" charset="-122"/>
                <a:cs typeface="Times New Roman" panose="02020603050405020304" pitchFamily="18" charset="0"/>
              </a:rPr>
              <a:t>维持和提高科技工作的质量和进步</a:t>
            </a:r>
            <a:endParaRPr lang="zh-CN" altLang="zh-CN" sz="3200" kern="100" dirty="0">
              <a:solidFill>
                <a:srgbClr val="0C4994"/>
              </a:solidFill>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r>
              <a:rPr lang="zh-CN" altLang="zh-CN" sz="3200" b="1" kern="100" dirty="0">
                <a:solidFill>
                  <a:srgbClr val="0C4994"/>
                </a:solidFill>
                <a:effectLst/>
                <a:latin typeface="Times New Roman" panose="02020603050405020304" pitchFamily="18" charset="0"/>
                <a:ea typeface="宋体" panose="02010600030101010101" pitchFamily="2" charset="-122"/>
                <a:cs typeface="Times New Roman" panose="02020603050405020304" pitchFamily="18" charset="0"/>
              </a:rPr>
              <a:t>对提高学术期刊的整体发展水平大有裨益</a:t>
            </a:r>
            <a:endParaRPr lang="zh-CN" altLang="zh-CN" sz="3200" b="1" kern="100" dirty="0">
              <a:solidFill>
                <a:srgbClr val="0C4994"/>
              </a:solidFill>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r>
              <a:rPr lang="zh-CN" altLang="en-US" sz="3200" kern="100" dirty="0">
                <a:solidFill>
                  <a:srgbClr val="0C4994"/>
                </a:solidFill>
                <a:effectLst/>
                <a:latin typeface="Times New Roman" panose="02020603050405020304" pitchFamily="18" charset="0"/>
                <a:ea typeface="宋体" panose="02010600030101010101" pitchFamily="2" charset="-122"/>
                <a:cs typeface="Times New Roman" panose="02020603050405020304" pitchFamily="18" charset="0"/>
              </a:rPr>
              <a:t>很大程度上保证了对科技劳动结果的价值确认、分配稀资源等方面的</a:t>
            </a:r>
            <a:r>
              <a:rPr lang="zh-CN" altLang="en-US" sz="3200" b="1" kern="100" dirty="0">
                <a:solidFill>
                  <a:srgbClr val="0C4994"/>
                </a:solidFill>
                <a:effectLst/>
                <a:latin typeface="Times New Roman" panose="02020603050405020304" pitchFamily="18" charset="0"/>
                <a:ea typeface="宋体" panose="02010600030101010101" pitchFamily="2" charset="-122"/>
                <a:cs typeface="Times New Roman" panose="02020603050405020304" pitchFamily="18" charset="0"/>
              </a:rPr>
              <a:t>相对公正性和客观性</a:t>
            </a:r>
            <a:r>
              <a:rPr lang="zh-CN" altLang="en-US" sz="3200" kern="100" dirty="0">
                <a:solidFill>
                  <a:srgbClr val="0C4994"/>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3200" kern="100" dirty="0">
              <a:solidFill>
                <a:srgbClr val="0C4994"/>
              </a:solidFill>
              <a:effectLst/>
              <a:latin typeface="等线" panose="02010600030101010101" pitchFamily="2" charset="-122"/>
              <a:ea typeface="等线" panose="02010600030101010101" pitchFamily="2" charset="-122"/>
              <a:cs typeface="Times New Roman" panose="02020603050405020304" pitchFamily="18" charset="0"/>
            </a:endParaRPr>
          </a:p>
          <a:p>
            <a:pPr>
              <a:buClr>
                <a:schemeClr val="accent1">
                  <a:lumMod val="75000"/>
                </a:schemeClr>
              </a:buClr>
            </a:pPr>
            <a:endParaRPr lang="en-US" altLang="zh-CN" dirty="0"/>
          </a:p>
        </p:txBody>
      </p:sp>
      <p:sp>
        <p:nvSpPr>
          <p:cNvPr id="4" name="文本框 3">
            <a:extLst>
              <a:ext uri="{FF2B5EF4-FFF2-40B4-BE49-F238E27FC236}">
                <a16:creationId xmlns:a16="http://schemas.microsoft.com/office/drawing/2014/main" id="{A24AC5AF-6BBF-4C4B-A434-F1B6C621C5C2}"/>
              </a:ext>
            </a:extLst>
          </p:cNvPr>
          <p:cNvSpPr txBox="1"/>
          <p:nvPr/>
        </p:nvSpPr>
        <p:spPr>
          <a:xfrm>
            <a:off x="726989" y="224816"/>
            <a:ext cx="7650892" cy="984885"/>
          </a:xfrm>
          <a:prstGeom prst="rect">
            <a:avLst/>
          </a:prstGeom>
          <a:noFill/>
        </p:spPr>
        <p:txBody>
          <a:bodyPr wrap="square" rtlCol="0">
            <a:spAutoFit/>
          </a:bodyPr>
          <a:lstStyle/>
          <a:p>
            <a:pPr>
              <a:spcBef>
                <a:spcPct val="0"/>
              </a:spcBef>
            </a:pPr>
            <a:r>
              <a:rPr lang="zh-CN" altLang="en-US" sz="4000" b="1" dirty="0">
                <a:latin typeface="+mj-lt"/>
                <a:ea typeface="+mj-ea"/>
                <a:cs typeface="+mj-cs"/>
              </a:rPr>
              <a:t>同行评议的优点</a:t>
            </a:r>
          </a:p>
          <a:p>
            <a:endParaRPr lang="zh-CN" altLang="en-US" dirty="0"/>
          </a:p>
        </p:txBody>
      </p:sp>
    </p:spTree>
    <p:extLst>
      <p:ext uri="{BB962C8B-B14F-4D97-AF65-F5344CB8AC3E}">
        <p14:creationId xmlns:p14="http://schemas.microsoft.com/office/powerpoint/2010/main" val="3511547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2B79F0A-C904-4EDD-9AD0-F5DAD6F40703}"/>
              </a:ext>
            </a:extLst>
          </p:cNvPr>
          <p:cNvSpPr txBox="1"/>
          <p:nvPr/>
        </p:nvSpPr>
        <p:spPr>
          <a:xfrm>
            <a:off x="726989" y="1219434"/>
            <a:ext cx="10799484" cy="923330"/>
          </a:xfrm>
          <a:prstGeom prst="rect">
            <a:avLst/>
          </a:prstGeom>
          <a:noFill/>
        </p:spPr>
        <p:txBody>
          <a:bodyPr wrap="square" rtlCol="0">
            <a:spAutoFit/>
          </a:bodyPr>
          <a:lstStyle/>
          <a:p>
            <a:pPr>
              <a:lnSpc>
                <a:spcPct val="150000"/>
              </a:lnSpc>
              <a:buClr>
                <a:schemeClr val="accent1">
                  <a:lumMod val="75000"/>
                </a:schemeClr>
              </a:buClr>
            </a:pP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开放同行评审出现于</a:t>
            </a:r>
            <a:r>
              <a:rPr lang="en-US" altLang="zh-CN" sz="2400" dirty="0">
                <a:solidFill>
                  <a:schemeClr val="accent6">
                    <a:lumMod val="75000"/>
                  </a:schemeClr>
                </a:solidFill>
                <a:latin typeface="Times New Roman" panose="02020603050405020304" pitchFamily="18" charset="0"/>
                <a:ea typeface="微软雅黑" panose="020B0503020204020204" pitchFamily="34" charset="-122"/>
              </a:rPr>
              <a:t>20</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世纪末，其主要特点是公开，如</a:t>
            </a:r>
            <a:r>
              <a:rPr lang="zh-CN" altLang="en-US" sz="2400" b="1" dirty="0">
                <a:solidFill>
                  <a:schemeClr val="accent6">
                    <a:lumMod val="75000"/>
                  </a:schemeClr>
                </a:solidFill>
                <a:latin typeface="Times New Roman" panose="02020603050405020304" pitchFamily="18" charset="0"/>
                <a:ea typeface="微软雅黑" panose="020B0503020204020204" pitchFamily="34" charset="-122"/>
              </a:rPr>
              <a:t>公开审稿人的评审意见</a:t>
            </a:r>
            <a:r>
              <a:rPr lang="zh-CN" altLang="en-US" sz="2400" dirty="0">
                <a:solidFill>
                  <a:schemeClr val="accent6">
                    <a:lumMod val="75000"/>
                  </a:schemeClr>
                </a:solidFill>
                <a:latin typeface="Times New Roman" panose="02020603050405020304" pitchFamily="18" charset="0"/>
                <a:ea typeface="微软雅黑" panose="020B0503020204020204" pitchFamily="34" charset="-122"/>
              </a:rPr>
              <a:t>。</a:t>
            </a:r>
            <a:endParaRPr lang="zh-CN" altLang="zh-CN" sz="2400" dirty="0">
              <a:solidFill>
                <a:schemeClr val="accent6">
                  <a:lumMod val="75000"/>
                </a:schemeClr>
              </a:solidFill>
              <a:latin typeface="Times New Roman" panose="02020603050405020304" pitchFamily="18" charset="0"/>
              <a:ea typeface="微软雅黑" panose="020B0503020204020204" pitchFamily="34" charset="-122"/>
            </a:endParaRPr>
          </a:p>
          <a:p>
            <a:pPr>
              <a:buClr>
                <a:schemeClr val="accent1">
                  <a:lumMod val="75000"/>
                </a:schemeClr>
              </a:buClr>
            </a:pPr>
            <a:endParaRPr lang="en-US" altLang="zh-CN" dirty="0"/>
          </a:p>
        </p:txBody>
      </p:sp>
      <p:pic>
        <p:nvPicPr>
          <p:cNvPr id="3" name="图片 2">
            <a:extLst>
              <a:ext uri="{FF2B5EF4-FFF2-40B4-BE49-F238E27FC236}">
                <a16:creationId xmlns:a16="http://schemas.microsoft.com/office/drawing/2014/main" id="{E0CF0A93-5061-45C7-9FED-06698724A4A1}"/>
              </a:ext>
            </a:extLst>
          </p:cNvPr>
          <p:cNvPicPr>
            <a:picLocks noChangeAspect="1"/>
          </p:cNvPicPr>
          <p:nvPr/>
        </p:nvPicPr>
        <p:blipFill>
          <a:blip r:embed="rId3"/>
          <a:stretch>
            <a:fillRect/>
          </a:stretch>
        </p:blipFill>
        <p:spPr>
          <a:xfrm>
            <a:off x="590559" y="2358500"/>
            <a:ext cx="11010881" cy="3060787"/>
          </a:xfrm>
          <a:prstGeom prst="rect">
            <a:avLst/>
          </a:prstGeom>
        </p:spPr>
      </p:pic>
      <p:sp>
        <p:nvSpPr>
          <p:cNvPr id="5" name="文本框 4">
            <a:extLst>
              <a:ext uri="{FF2B5EF4-FFF2-40B4-BE49-F238E27FC236}">
                <a16:creationId xmlns:a16="http://schemas.microsoft.com/office/drawing/2014/main" id="{0CAC2DDB-1101-42F4-A49E-35EC18BCEAE8}"/>
              </a:ext>
            </a:extLst>
          </p:cNvPr>
          <p:cNvSpPr txBox="1"/>
          <p:nvPr/>
        </p:nvSpPr>
        <p:spPr>
          <a:xfrm>
            <a:off x="726989" y="224816"/>
            <a:ext cx="7650892" cy="984885"/>
          </a:xfrm>
          <a:prstGeom prst="rect">
            <a:avLst/>
          </a:prstGeom>
          <a:noFill/>
        </p:spPr>
        <p:txBody>
          <a:bodyPr wrap="square" rtlCol="0">
            <a:spAutoFit/>
          </a:bodyPr>
          <a:lstStyle/>
          <a:p>
            <a:pPr>
              <a:spcBef>
                <a:spcPct val="0"/>
              </a:spcBef>
            </a:pPr>
            <a:r>
              <a:rPr lang="zh-CN" altLang="en-US" sz="4000" b="1" dirty="0">
                <a:latin typeface="+mj-lt"/>
                <a:ea typeface="+mj-ea"/>
                <a:cs typeface="+mj-cs"/>
              </a:rPr>
              <a:t>同行评议的优点</a:t>
            </a:r>
          </a:p>
          <a:p>
            <a:endParaRPr lang="zh-CN" altLang="en-US" dirty="0"/>
          </a:p>
        </p:txBody>
      </p:sp>
    </p:spTree>
    <p:extLst>
      <p:ext uri="{BB962C8B-B14F-4D97-AF65-F5344CB8AC3E}">
        <p14:creationId xmlns:p14="http://schemas.microsoft.com/office/powerpoint/2010/main" val="3347828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2B79F0A-C904-4EDD-9AD0-F5DAD6F40703}"/>
              </a:ext>
            </a:extLst>
          </p:cNvPr>
          <p:cNvSpPr txBox="1"/>
          <p:nvPr/>
        </p:nvSpPr>
        <p:spPr>
          <a:xfrm>
            <a:off x="726989" y="1468074"/>
            <a:ext cx="10480589" cy="5147563"/>
          </a:xfrm>
          <a:prstGeom prst="rect">
            <a:avLst/>
          </a:prstGeom>
          <a:noFill/>
        </p:spPr>
        <p:txBody>
          <a:bodyPr wrap="square" rtlCol="0">
            <a:spAutoFit/>
          </a:bodyPr>
          <a:lstStyle/>
          <a:p>
            <a:pPr marL="285750" indent="-285750">
              <a:lnSpc>
                <a:spcPct val="150000"/>
              </a:lnSpc>
              <a:buClr>
                <a:schemeClr val="accent1">
                  <a:lumMod val="75000"/>
                </a:schemeClr>
              </a:buClr>
              <a:buFont typeface="Wingdings" panose="05000000000000000000" pitchFamily="2" charset="2"/>
              <a:buChar char="Ø"/>
            </a:pPr>
            <a:r>
              <a:rPr lang="zh-CN" altLang="en-US" sz="3200" b="1" kern="100" dirty="0">
                <a:solidFill>
                  <a:srgbClr val="0C4994"/>
                </a:solidFill>
                <a:effectLst/>
                <a:latin typeface="宋体" panose="02010600030101010101" pitchFamily="2" charset="-122"/>
                <a:ea typeface="宋体" panose="02010600030101010101" pitchFamily="2" charset="-122"/>
                <a:cs typeface="Times New Roman" panose="02020603050405020304" pitchFamily="18" charset="0"/>
              </a:rPr>
              <a:t>提升论文质量，减少学术不端行为</a:t>
            </a:r>
            <a:endParaRPr lang="zh-CN" altLang="zh-CN" sz="3200" kern="100" dirty="0">
              <a:solidFill>
                <a:srgbClr val="0C4994"/>
              </a:solidFill>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r>
              <a:rPr lang="zh-CN" altLang="en-US" sz="3200" b="1" kern="100" dirty="0">
                <a:solidFill>
                  <a:srgbClr val="0C4994"/>
                </a:solidFill>
                <a:effectLst/>
                <a:latin typeface="宋体" panose="02010600030101010101" pitchFamily="2" charset="-122"/>
                <a:ea typeface="宋体" panose="02010600030101010101" pitchFamily="2" charset="-122"/>
                <a:cs typeface="Times New Roman" panose="02020603050405020304" pitchFamily="18" charset="0"/>
              </a:rPr>
              <a:t>有效避免审稿人的责任滥用及问责问题</a:t>
            </a:r>
            <a:endParaRPr lang="zh-CN" altLang="zh-CN" sz="3200" b="1" kern="100" dirty="0">
              <a:solidFill>
                <a:srgbClr val="0C4994"/>
              </a:solidFill>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r>
              <a:rPr lang="zh-CN" altLang="en-US" sz="3200" b="1" kern="100" dirty="0">
                <a:solidFill>
                  <a:srgbClr val="0C4994"/>
                </a:solidFill>
                <a:effectLst/>
                <a:latin typeface="宋体" panose="02010600030101010101" pitchFamily="2" charset="-122"/>
                <a:ea typeface="宋体" panose="02010600030101010101" pitchFamily="2" charset="-122"/>
                <a:cs typeface="Times New Roman" panose="02020603050405020304" pitchFamily="18" charset="0"/>
              </a:rPr>
              <a:t>创造学术对话，促进知识交流</a:t>
            </a:r>
            <a:endParaRPr lang="en-US" altLang="zh-CN" sz="3200" b="1" kern="100" dirty="0">
              <a:solidFill>
                <a:srgbClr val="0C4994"/>
              </a:solidFill>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r>
              <a:rPr lang="zh-CN" altLang="en-US" sz="3200" b="1" kern="100" dirty="0">
                <a:solidFill>
                  <a:srgbClr val="0C4994"/>
                </a:solidFill>
                <a:latin typeface="宋体" panose="02010600030101010101" pitchFamily="2" charset="-122"/>
                <a:ea typeface="宋体" panose="02010600030101010101" pitchFamily="2" charset="-122"/>
                <a:cs typeface="Times New Roman" panose="02020603050405020304" pitchFamily="18" charset="0"/>
              </a:rPr>
              <a:t>激发高质量、有建设性的审稿意见</a:t>
            </a:r>
            <a:endParaRPr lang="en-US" altLang="zh-CN" sz="3200" b="1" kern="100" dirty="0">
              <a:solidFill>
                <a:srgbClr val="0C4994"/>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r>
              <a:rPr lang="zh-CN" altLang="en-US" sz="3200" b="1" kern="100" dirty="0">
                <a:solidFill>
                  <a:srgbClr val="0C4994"/>
                </a:solidFill>
                <a:latin typeface="宋体" panose="02010600030101010101" pitchFamily="2" charset="-122"/>
                <a:ea typeface="宋体" panose="02010600030101010101" pitchFamily="2" charset="-122"/>
                <a:cs typeface="Times New Roman" panose="02020603050405020304" pitchFamily="18" charset="0"/>
              </a:rPr>
              <a:t>提升同行评议的系统研究</a:t>
            </a:r>
            <a:endParaRPr lang="en-US" altLang="zh-CN" sz="3200" b="1" kern="100" dirty="0">
              <a:solidFill>
                <a:srgbClr val="0C4994"/>
              </a:solidFill>
              <a:latin typeface="宋体" panose="02010600030101010101" pitchFamily="2" charset="-122"/>
              <a:ea typeface="宋体" panose="02010600030101010101" pitchFamily="2" charset="-122"/>
              <a:cs typeface="Times New Roman" panose="02020603050405020304" pitchFamily="18" charset="0"/>
            </a:endParaRPr>
          </a:p>
          <a:p>
            <a:pPr>
              <a:lnSpc>
                <a:spcPct val="150000"/>
              </a:lnSpc>
              <a:buClr>
                <a:schemeClr val="accent1">
                  <a:lumMod val="75000"/>
                </a:schemeClr>
              </a:buClr>
            </a:pPr>
            <a:endParaRPr lang="en-US" altLang="zh-CN" sz="3200" b="1" kern="100" dirty="0">
              <a:solidFill>
                <a:srgbClr val="0C4994"/>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ct val="150000"/>
              </a:lnSpc>
              <a:buClr>
                <a:schemeClr val="accent1">
                  <a:lumMod val="75000"/>
                </a:schemeClr>
              </a:buClr>
              <a:buFont typeface="Wingdings" panose="05000000000000000000" pitchFamily="2" charset="2"/>
              <a:buChar char="Ø"/>
            </a:pPr>
            <a:endParaRPr lang="en-US" altLang="zh-CN" sz="3200" b="1" kern="100" dirty="0">
              <a:solidFill>
                <a:srgbClr val="0C4994"/>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DEEDA9F4-ADAF-405B-8A01-5AA01738865E}"/>
              </a:ext>
            </a:extLst>
          </p:cNvPr>
          <p:cNvSpPr txBox="1"/>
          <p:nvPr/>
        </p:nvSpPr>
        <p:spPr>
          <a:xfrm>
            <a:off x="726989" y="224816"/>
            <a:ext cx="7650892" cy="984885"/>
          </a:xfrm>
          <a:prstGeom prst="rect">
            <a:avLst/>
          </a:prstGeom>
          <a:noFill/>
        </p:spPr>
        <p:txBody>
          <a:bodyPr wrap="square" rtlCol="0">
            <a:spAutoFit/>
          </a:bodyPr>
          <a:lstStyle/>
          <a:p>
            <a:pPr>
              <a:spcBef>
                <a:spcPct val="0"/>
              </a:spcBef>
            </a:pPr>
            <a:r>
              <a:rPr lang="zh-CN" altLang="en-US" sz="4000" b="1" dirty="0">
                <a:latin typeface="+mj-lt"/>
                <a:ea typeface="+mj-ea"/>
                <a:cs typeface="+mj-cs"/>
              </a:rPr>
              <a:t>同行评议的优点</a:t>
            </a:r>
          </a:p>
          <a:p>
            <a:endParaRPr lang="zh-CN" altLang="en-US" dirty="0"/>
          </a:p>
        </p:txBody>
      </p:sp>
    </p:spTree>
    <p:extLst>
      <p:ext uri="{BB962C8B-B14F-4D97-AF65-F5344CB8AC3E}">
        <p14:creationId xmlns:p14="http://schemas.microsoft.com/office/powerpoint/2010/main" val="3160924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85860"/>
            <a:ext cx="10515600" cy="5061482"/>
          </a:xfrm>
        </p:spPr>
        <p:txBody>
          <a:bodyPr/>
          <a:lstStyle/>
          <a:p>
            <a:endParaRPr lang="zh-CN" altLang="en-US" dirty="0"/>
          </a:p>
          <a:p>
            <a:r>
              <a:rPr lang="en-US" altLang="zh-CN" dirty="0"/>
              <a:t>[1]</a:t>
            </a:r>
            <a:r>
              <a:rPr lang="zh-CN" altLang="en-US" dirty="0"/>
              <a:t>胡克兴</a:t>
            </a:r>
            <a:r>
              <a:rPr lang="en-US" altLang="zh-CN" dirty="0"/>
              <a:t>,</a:t>
            </a:r>
            <a:r>
              <a:rPr lang="zh-CN" altLang="en-US" dirty="0"/>
              <a:t>刘徽</a:t>
            </a:r>
            <a:r>
              <a:rPr lang="en-US" altLang="zh-CN" dirty="0"/>
              <a:t>,</a:t>
            </a:r>
            <a:r>
              <a:rPr lang="zh-CN" altLang="en-US" dirty="0"/>
              <a:t>卢珊</a:t>
            </a:r>
            <a:r>
              <a:rPr lang="en-US" altLang="zh-CN" dirty="0"/>
              <a:t>,</a:t>
            </a:r>
            <a:r>
              <a:rPr lang="zh-CN" altLang="en-US" dirty="0"/>
              <a:t>李响</a:t>
            </a:r>
            <a:r>
              <a:rPr lang="en-US" altLang="zh-CN" dirty="0"/>
              <a:t>,</a:t>
            </a:r>
            <a:r>
              <a:rPr lang="zh-CN" altLang="en-US" dirty="0"/>
              <a:t>孟凡霞</a:t>
            </a:r>
            <a:r>
              <a:rPr lang="en-US" altLang="zh-CN" dirty="0"/>
              <a:t>,</a:t>
            </a:r>
            <a:r>
              <a:rPr lang="zh-CN" altLang="en-US" dirty="0"/>
              <a:t>韩丽</a:t>
            </a:r>
            <a:r>
              <a:rPr lang="en-US" altLang="zh-CN" dirty="0"/>
              <a:t>,</a:t>
            </a:r>
            <a:r>
              <a:rPr lang="zh-CN" altLang="en-US" dirty="0"/>
              <a:t>盛怡瑾</a:t>
            </a:r>
            <a:r>
              <a:rPr lang="en-US" altLang="zh-CN" dirty="0"/>
              <a:t>.</a:t>
            </a:r>
            <a:r>
              <a:rPr lang="zh-CN" altLang="en-US" dirty="0"/>
              <a:t>开放科学环境中的科技期刊同行评议研究</a:t>
            </a:r>
            <a:r>
              <a:rPr lang="en-US" altLang="zh-CN" dirty="0"/>
              <a:t>[J].</a:t>
            </a:r>
            <a:r>
              <a:rPr lang="zh-CN" altLang="en-US" dirty="0"/>
              <a:t>编辑学报</a:t>
            </a:r>
            <a:r>
              <a:rPr lang="en-US" altLang="zh-CN" dirty="0"/>
              <a:t>,2019,31(06):610-613.</a:t>
            </a:r>
          </a:p>
          <a:p>
            <a:r>
              <a:rPr lang="en-US" altLang="zh-CN" dirty="0"/>
              <a:t>[2]McGillivray B, De Ranieri E. Uptake and outcome of manuscripts in Nature journals by review model and author characteristics[J]. Research Integrity and Peer Review, 2018, 3(1):5.</a:t>
            </a:r>
          </a:p>
          <a:p>
            <a:r>
              <a:rPr lang="en-US" altLang="zh-CN" dirty="0"/>
              <a:t>[3]</a:t>
            </a:r>
            <a:r>
              <a:rPr lang="zh-CN" altLang="en-US" dirty="0"/>
              <a:t>刘丽萍</a:t>
            </a:r>
            <a:r>
              <a:rPr lang="en-US" altLang="zh-CN" dirty="0"/>
              <a:t>,</a:t>
            </a:r>
            <a:r>
              <a:rPr lang="zh-CN" altLang="en-US" dirty="0"/>
              <a:t>刘春丽</a:t>
            </a:r>
            <a:r>
              <a:rPr lang="en-US" altLang="zh-CN" dirty="0"/>
              <a:t>.</a:t>
            </a:r>
            <a:r>
              <a:rPr lang="zh-CN" altLang="en-US" dirty="0"/>
              <a:t>开放同行评议利弊分析与建议</a:t>
            </a:r>
            <a:r>
              <a:rPr lang="en-US" altLang="zh-CN" dirty="0"/>
              <a:t>[J].</a:t>
            </a:r>
            <a:r>
              <a:rPr lang="zh-CN" altLang="en-US" dirty="0"/>
              <a:t>中国科技期刊研究</a:t>
            </a:r>
            <a:r>
              <a:rPr lang="en-US" altLang="zh-CN" dirty="0"/>
              <a:t>,2017,28(05):389-395.</a:t>
            </a:r>
          </a:p>
          <a:p>
            <a:r>
              <a:rPr lang="en-US" altLang="zh-CN" dirty="0"/>
              <a:t>https://zhuanlan.zhihu.com/p/45018686</a:t>
            </a:r>
          </a:p>
          <a:p>
            <a:endParaRPr lang="zh-CN" altLang="en-US" dirty="0"/>
          </a:p>
        </p:txBody>
      </p:sp>
      <p:sp>
        <p:nvSpPr>
          <p:cNvPr id="9" name="文本框 8">
            <a:extLst>
              <a:ext uri="{FF2B5EF4-FFF2-40B4-BE49-F238E27FC236}">
                <a16:creationId xmlns:a16="http://schemas.microsoft.com/office/drawing/2014/main" id="{CD4230AD-FB81-42A3-B23E-2B379E832928}"/>
              </a:ext>
            </a:extLst>
          </p:cNvPr>
          <p:cNvSpPr txBox="1"/>
          <p:nvPr/>
        </p:nvSpPr>
        <p:spPr>
          <a:xfrm>
            <a:off x="726989" y="224816"/>
            <a:ext cx="7650892" cy="984885"/>
          </a:xfrm>
          <a:prstGeom prst="rect">
            <a:avLst/>
          </a:prstGeom>
          <a:noFill/>
        </p:spPr>
        <p:txBody>
          <a:bodyPr wrap="square" rtlCol="0">
            <a:spAutoFit/>
          </a:bodyPr>
          <a:lstStyle/>
          <a:p>
            <a:pPr>
              <a:spcBef>
                <a:spcPct val="0"/>
              </a:spcBef>
            </a:pPr>
            <a:r>
              <a:rPr lang="zh-CN" altLang="en-US" sz="4000" b="1" dirty="0">
                <a:latin typeface="+mj-lt"/>
                <a:ea typeface="+mj-ea"/>
                <a:cs typeface="+mj-cs"/>
              </a:rPr>
              <a:t>参考文献</a:t>
            </a:r>
          </a:p>
          <a:p>
            <a:endParaRPr lang="zh-CN" altLang="en-US" dirty="0"/>
          </a:p>
        </p:txBody>
      </p:sp>
    </p:spTree>
    <p:extLst>
      <p:ext uri="{BB962C8B-B14F-4D97-AF65-F5344CB8AC3E}">
        <p14:creationId xmlns:p14="http://schemas.microsoft.com/office/powerpoint/2010/main" val="1261922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92644" y="3064018"/>
            <a:ext cx="7824100" cy="1292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50000"/>
              </a:lnSpc>
              <a:spcBef>
                <a:spcPct val="0"/>
              </a:spcBef>
              <a:spcAft>
                <a:spcPct val="0"/>
              </a:spcAft>
              <a:buClrTx/>
              <a:buSzTx/>
              <a:buFontTx/>
              <a:buNone/>
              <a:defRPr/>
            </a:pP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缺乏经济性                    </a:t>
            </a: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缺乏合适的审稿人</a:t>
            </a:r>
            <a:endPar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3765" rtl="0" eaLnBrk="1" fontAlgn="base" latinLnBrk="0" hangingPunct="1">
              <a:lnSpc>
                <a:spcPct val="150000"/>
              </a:lnSpc>
              <a:spcBef>
                <a:spcPct val="0"/>
              </a:spcBef>
              <a:spcAft>
                <a:spcPct val="0"/>
              </a:spcAft>
              <a:buClrTx/>
              <a:buSzTx/>
              <a:buFontTx/>
              <a:buNone/>
              <a:defRPr/>
            </a:pP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降低学术交流效率         </a:t>
            </a:r>
            <a:r>
              <a:rPr kumimoji="0" lang="zh-CN" altLang="en-US" sz="2600" b="0" i="0" u="none" strike="noStrike" kern="1200" cap="none" spc="0" normalizeH="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lang="zh-CN" altLang="en-US" sz="2600" dirty="0">
                <a:solidFill>
                  <a:srgbClr val="FFFFFF"/>
                </a:solidFill>
                <a:latin typeface="微软雅黑" panose="020B0503020204020204" pitchFamily="34" charset="-122"/>
                <a:ea typeface="微软雅黑" panose="020B0503020204020204" pitchFamily="34" charset="-122"/>
              </a:rPr>
              <a:t>对创新的鼓励不足</a:t>
            </a:r>
            <a:endPar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246" name="TextBox 25"/>
          <p:cNvSpPr txBox="1">
            <a:spLocks noChangeArrowheads="1"/>
          </p:cNvSpPr>
          <p:nvPr/>
        </p:nvSpPr>
        <p:spPr bwMode="auto">
          <a:xfrm>
            <a:off x="3778363" y="2349922"/>
            <a:ext cx="5508060"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同行评议的弊端</a:t>
            </a: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04</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778363" y="5008427"/>
            <a:ext cx="1393505" cy="830997"/>
          </a:xfrm>
          <a:prstGeom prst="rect">
            <a:avLst/>
          </a:prstGeom>
          <a:noFill/>
        </p:spPr>
        <p:txBody>
          <a:bodyPr wrap="square" rtlCol="0">
            <a:spAutoFit/>
          </a:bodyPr>
          <a:lstStyle/>
          <a:p>
            <a:pPr algn="r"/>
            <a:r>
              <a:rPr lang="zh-CN" altLang="en-US" sz="2400" dirty="0">
                <a:latin typeface="+mj-ea"/>
                <a:ea typeface="+mj-ea"/>
              </a:rPr>
              <a:t>主讲人：</a:t>
            </a:r>
            <a:endParaRPr lang="en-US" altLang="zh-CN" sz="2400" dirty="0">
              <a:latin typeface="+mj-ea"/>
              <a:ea typeface="+mj-ea"/>
            </a:endParaRPr>
          </a:p>
          <a:p>
            <a:pPr algn="r"/>
            <a:r>
              <a:rPr lang="zh-CN" altLang="en-US" sz="2400" dirty="0">
                <a:latin typeface="+mj-ea"/>
                <a:ea typeface="+mj-ea"/>
              </a:rPr>
              <a:t>组   员：</a:t>
            </a:r>
          </a:p>
        </p:txBody>
      </p:sp>
      <p:sp>
        <p:nvSpPr>
          <p:cNvPr id="3" name="矩形 2"/>
          <p:cNvSpPr/>
          <p:nvPr/>
        </p:nvSpPr>
        <p:spPr>
          <a:xfrm>
            <a:off x="4988004" y="5008427"/>
            <a:ext cx="1107996" cy="461665"/>
          </a:xfrm>
          <a:prstGeom prst="rect">
            <a:avLst/>
          </a:prstGeom>
        </p:spPr>
        <p:txBody>
          <a:bodyPr wrap="none">
            <a:spAutoFit/>
          </a:bodyPr>
          <a:lstStyle/>
          <a:p>
            <a:r>
              <a:rPr lang="zh-CN" altLang="en-US" sz="2400" dirty="0">
                <a:latin typeface="+mj-ea"/>
                <a:ea typeface="+mj-ea"/>
              </a:rPr>
              <a:t>查思贤</a:t>
            </a:r>
            <a:endParaRPr lang="zh-CN" altLang="en-US" sz="2400" dirty="0"/>
          </a:p>
        </p:txBody>
      </p:sp>
      <p:sp>
        <p:nvSpPr>
          <p:cNvPr id="4" name="矩形 3"/>
          <p:cNvSpPr/>
          <p:nvPr/>
        </p:nvSpPr>
        <p:spPr>
          <a:xfrm>
            <a:off x="4988004" y="5378300"/>
            <a:ext cx="4493538" cy="461665"/>
          </a:xfrm>
          <a:prstGeom prst="rect">
            <a:avLst/>
          </a:prstGeom>
        </p:spPr>
        <p:txBody>
          <a:bodyPr wrap="none">
            <a:spAutoFit/>
          </a:bodyPr>
          <a:lstStyle/>
          <a:p>
            <a:r>
              <a:rPr lang="zh-CN" altLang="en-US" sz="2400" dirty="0">
                <a:latin typeface="+mj-ea"/>
                <a:ea typeface="+mj-ea"/>
              </a:rPr>
              <a:t>查思贤、陈秋伊、陈坦、常定坤</a:t>
            </a:r>
          </a:p>
        </p:txBody>
      </p:sp>
    </p:spTree>
    <p:extLst>
      <p:ext uri="{BB962C8B-B14F-4D97-AF65-F5344CB8AC3E}">
        <p14:creationId xmlns:p14="http://schemas.microsoft.com/office/powerpoint/2010/main" val="23187217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autoUpdateAnimBg="0"/>
      <p:bldP spid="10244" grpId="0" bldLvl="0" animBg="1" autoUpdateAnimBg="0"/>
      <p:bldP spid="10245" grpId="0" autoUpdateAnimBg="0"/>
      <p:bldP spid="10246" grpId="0" autoUpdateAnimBg="0"/>
      <p:bldP spid="10247"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缺乏经济性</a:t>
            </a:r>
          </a:p>
        </p:txBody>
      </p:sp>
      <p:pic>
        <p:nvPicPr>
          <p:cNvPr id="8" name="图片 7"/>
          <p:cNvPicPr>
            <a:picLocks noChangeAspect="1"/>
          </p:cNvPicPr>
          <p:nvPr/>
        </p:nvPicPr>
        <p:blipFill>
          <a:blip r:embed="rId3"/>
          <a:stretch>
            <a:fillRect/>
          </a:stretch>
        </p:blipFill>
        <p:spPr>
          <a:xfrm>
            <a:off x="838200" y="1790163"/>
            <a:ext cx="3426249" cy="4505334"/>
          </a:xfrm>
          <a:prstGeom prst="rect">
            <a:avLst/>
          </a:prstGeom>
        </p:spPr>
      </p:pic>
      <p:sp>
        <p:nvSpPr>
          <p:cNvPr id="9" name="文本框 8"/>
          <p:cNvSpPr txBox="1"/>
          <p:nvPr/>
        </p:nvSpPr>
        <p:spPr>
          <a:xfrm>
            <a:off x="838200" y="1175020"/>
            <a:ext cx="4481848" cy="461665"/>
          </a:xfrm>
          <a:prstGeom prst="rect">
            <a:avLst/>
          </a:prstGeom>
          <a:noFill/>
        </p:spPr>
        <p:txBody>
          <a:bodyPr wrap="square" rtlCol="0">
            <a:spAutoFit/>
          </a:bodyPr>
          <a:lstStyle/>
          <a:p>
            <a:r>
              <a:rPr lang="zh-CN" altLang="en-US" sz="2400" dirty="0">
                <a:latin typeface="+mn-ea"/>
              </a:rPr>
              <a:t>来自师兄的真实案例：</a:t>
            </a:r>
          </a:p>
        </p:txBody>
      </p:sp>
      <p:graphicFrame>
        <p:nvGraphicFramePr>
          <p:cNvPr id="12" name="图示 11"/>
          <p:cNvGraphicFramePr/>
          <p:nvPr/>
        </p:nvGraphicFramePr>
        <p:xfrm>
          <a:off x="4264448" y="1175020"/>
          <a:ext cx="7275021" cy="5120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缺乏经济性</a:t>
            </a:r>
          </a:p>
        </p:txBody>
      </p:sp>
      <p:graphicFrame>
        <p:nvGraphicFramePr>
          <p:cNvPr id="15" name="图示 14"/>
          <p:cNvGraphicFramePr/>
          <p:nvPr/>
        </p:nvGraphicFramePr>
        <p:xfrm>
          <a:off x="838200" y="1609859"/>
          <a:ext cx="6429420" cy="4348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文本框 15"/>
          <p:cNvSpPr txBox="1"/>
          <p:nvPr/>
        </p:nvSpPr>
        <p:spPr>
          <a:xfrm>
            <a:off x="6213341" y="2046216"/>
            <a:ext cx="2209441" cy="646331"/>
          </a:xfrm>
          <a:prstGeom prst="rect">
            <a:avLst/>
          </a:prstGeom>
          <a:noFill/>
        </p:spPr>
        <p:txBody>
          <a:bodyPr wrap="square" rtlCol="0">
            <a:spAutoFit/>
          </a:bodyPr>
          <a:lstStyle/>
          <a:p>
            <a:r>
              <a:rPr lang="en-US" altLang="zh-CN" sz="3600" dirty="0">
                <a:latin typeface="+mn-ea"/>
              </a:rPr>
              <a:t>Ⅰ5756</a:t>
            </a:r>
            <a:endParaRPr lang="zh-CN" altLang="en-US" sz="3600" dirty="0">
              <a:latin typeface="+mn-ea"/>
            </a:endParaRPr>
          </a:p>
        </p:txBody>
      </p:sp>
      <p:sp>
        <p:nvSpPr>
          <p:cNvPr id="17" name="文本框 16"/>
          <p:cNvSpPr txBox="1"/>
          <p:nvPr/>
        </p:nvSpPr>
        <p:spPr>
          <a:xfrm>
            <a:off x="9401578" y="2782669"/>
            <a:ext cx="2176530" cy="646331"/>
          </a:xfrm>
          <a:prstGeom prst="rect">
            <a:avLst/>
          </a:prstGeom>
          <a:noFill/>
        </p:spPr>
        <p:txBody>
          <a:bodyPr wrap="square" rtlCol="0">
            <a:spAutoFit/>
          </a:bodyPr>
          <a:lstStyle/>
          <a:p>
            <a:r>
              <a:rPr lang="en-US" altLang="zh-CN" sz="3600" dirty="0">
                <a:latin typeface="+mn-ea"/>
              </a:rPr>
              <a:t>Ⅱ 693</a:t>
            </a:r>
            <a:endParaRPr lang="zh-CN" altLang="en-US" sz="3600" dirty="0">
              <a:latin typeface="+mn-ea"/>
            </a:endParaRPr>
          </a:p>
        </p:txBody>
      </p:sp>
      <p:sp>
        <p:nvSpPr>
          <p:cNvPr id="18" name="文本框 17"/>
          <p:cNvSpPr txBox="1"/>
          <p:nvPr/>
        </p:nvSpPr>
        <p:spPr>
          <a:xfrm>
            <a:off x="6187583" y="3580326"/>
            <a:ext cx="2730321" cy="646331"/>
          </a:xfrm>
          <a:prstGeom prst="rect">
            <a:avLst/>
          </a:prstGeom>
          <a:noFill/>
        </p:spPr>
        <p:txBody>
          <a:bodyPr wrap="square" rtlCol="0">
            <a:spAutoFit/>
          </a:bodyPr>
          <a:lstStyle/>
          <a:p>
            <a:r>
              <a:rPr lang="en-US" altLang="zh-CN" sz="3600" dirty="0">
                <a:latin typeface="+mn-ea"/>
              </a:rPr>
              <a:t>1,000,000+</a:t>
            </a:r>
            <a:endParaRPr lang="zh-CN" altLang="en-US" sz="3600" dirty="0">
              <a:latin typeface="+mn-ea"/>
            </a:endParaRPr>
          </a:p>
        </p:txBody>
      </p:sp>
      <p:sp>
        <p:nvSpPr>
          <p:cNvPr id="19" name="文本框 18"/>
          <p:cNvSpPr txBox="1"/>
          <p:nvPr/>
        </p:nvSpPr>
        <p:spPr>
          <a:xfrm>
            <a:off x="9401578" y="4866960"/>
            <a:ext cx="2176530" cy="646331"/>
          </a:xfrm>
          <a:prstGeom prst="rect">
            <a:avLst/>
          </a:prstGeom>
          <a:noFill/>
        </p:spPr>
        <p:txBody>
          <a:bodyPr wrap="square" rtlCol="0">
            <a:spAutoFit/>
          </a:bodyPr>
          <a:lstStyle/>
          <a:p>
            <a:r>
              <a:rPr lang="en-US" altLang="zh-CN" sz="3600" dirty="0">
                <a:latin typeface="+mn-ea"/>
              </a:rPr>
              <a:t>N review</a:t>
            </a:r>
            <a:endParaRPr lang="zh-CN" altLang="en-US" sz="3600" dirty="0">
              <a:latin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reeform 11"/>
          <p:cNvSpPr/>
          <p:nvPr/>
        </p:nvSpPr>
        <p:spPr bwMode="auto">
          <a:xfrm>
            <a:off x="4847624" y="1123999"/>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39" name="Freeform 10"/>
          <p:cNvSpPr/>
          <p:nvPr/>
        </p:nvSpPr>
        <p:spPr bwMode="auto">
          <a:xfrm>
            <a:off x="4684175" y="121286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0" name="Rectangle 12"/>
          <p:cNvSpPr>
            <a:spLocks noChangeArrowheads="1"/>
          </p:cNvSpPr>
          <p:nvPr/>
        </p:nvSpPr>
        <p:spPr bwMode="auto">
          <a:xfrm>
            <a:off x="4933315" y="1123999"/>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1" name="Freeform 11"/>
          <p:cNvSpPr/>
          <p:nvPr/>
        </p:nvSpPr>
        <p:spPr bwMode="auto">
          <a:xfrm>
            <a:off x="4847624" y="2144363"/>
            <a:ext cx="891827" cy="112669"/>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2" name="Freeform 10"/>
          <p:cNvSpPr/>
          <p:nvPr/>
        </p:nvSpPr>
        <p:spPr bwMode="auto">
          <a:xfrm>
            <a:off x="4684175" y="2233228"/>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3" name="Rectangle 12"/>
          <p:cNvSpPr>
            <a:spLocks noChangeArrowheads="1"/>
          </p:cNvSpPr>
          <p:nvPr/>
        </p:nvSpPr>
        <p:spPr bwMode="auto">
          <a:xfrm>
            <a:off x="4933315" y="2144362"/>
            <a:ext cx="720444" cy="737900"/>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4" name="Freeform 11"/>
          <p:cNvSpPr/>
          <p:nvPr/>
        </p:nvSpPr>
        <p:spPr bwMode="auto">
          <a:xfrm>
            <a:off x="4847624" y="3142511"/>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5" name="Freeform 10"/>
          <p:cNvSpPr/>
          <p:nvPr/>
        </p:nvSpPr>
        <p:spPr bwMode="auto">
          <a:xfrm>
            <a:off x="4684175" y="3229789"/>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6" name="Rectangle 12"/>
          <p:cNvSpPr>
            <a:spLocks noChangeArrowheads="1"/>
          </p:cNvSpPr>
          <p:nvPr/>
        </p:nvSpPr>
        <p:spPr bwMode="auto">
          <a:xfrm>
            <a:off x="4933315" y="3142511"/>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7" name="Freeform 11"/>
          <p:cNvSpPr/>
          <p:nvPr/>
        </p:nvSpPr>
        <p:spPr bwMode="auto">
          <a:xfrm>
            <a:off x="4847624" y="4151766"/>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8" name="Freeform 10"/>
          <p:cNvSpPr/>
          <p:nvPr/>
        </p:nvSpPr>
        <p:spPr bwMode="auto">
          <a:xfrm>
            <a:off x="4684175" y="423904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9" name="Rectangle 12"/>
          <p:cNvSpPr>
            <a:spLocks noChangeArrowheads="1"/>
          </p:cNvSpPr>
          <p:nvPr/>
        </p:nvSpPr>
        <p:spPr bwMode="auto">
          <a:xfrm>
            <a:off x="4933315" y="4151767"/>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0" name="Freeform 11"/>
          <p:cNvSpPr/>
          <p:nvPr/>
        </p:nvSpPr>
        <p:spPr bwMode="auto">
          <a:xfrm>
            <a:off x="4847624" y="5195933"/>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1" name="Freeform 10"/>
          <p:cNvSpPr/>
          <p:nvPr/>
        </p:nvSpPr>
        <p:spPr bwMode="auto">
          <a:xfrm>
            <a:off x="4684175" y="5283212"/>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2" name="Rectangle 12"/>
          <p:cNvSpPr>
            <a:spLocks noChangeArrowheads="1"/>
          </p:cNvSpPr>
          <p:nvPr/>
        </p:nvSpPr>
        <p:spPr bwMode="auto">
          <a:xfrm>
            <a:off x="4933315" y="5195934"/>
            <a:ext cx="720444" cy="7378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3" name="TextBox 105"/>
          <p:cNvSpPr txBox="1">
            <a:spLocks noChangeArrowheads="1"/>
          </p:cNvSpPr>
          <p:nvPr/>
        </p:nvSpPr>
        <p:spPr bwMode="auto">
          <a:xfrm>
            <a:off x="5863226" y="1274752"/>
            <a:ext cx="2849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同行评议的概念</a:t>
            </a:r>
          </a:p>
        </p:txBody>
      </p:sp>
      <p:sp>
        <p:nvSpPr>
          <p:cNvPr id="14354" name="TextBox 106"/>
          <p:cNvSpPr txBox="1">
            <a:spLocks noChangeArrowheads="1"/>
          </p:cNvSpPr>
          <p:nvPr/>
        </p:nvSpPr>
        <p:spPr bwMode="auto">
          <a:xfrm>
            <a:off x="5041223" y="1166845"/>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5" name="TextBox 108"/>
          <p:cNvSpPr txBox="1">
            <a:spLocks noChangeArrowheads="1"/>
          </p:cNvSpPr>
          <p:nvPr/>
        </p:nvSpPr>
        <p:spPr bwMode="auto">
          <a:xfrm>
            <a:off x="5863226" y="2325267"/>
            <a:ext cx="2849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同行评议的种类</a:t>
            </a:r>
          </a:p>
        </p:txBody>
      </p:sp>
      <p:sp>
        <p:nvSpPr>
          <p:cNvPr id="14356" name="TextBox 109"/>
          <p:cNvSpPr txBox="1">
            <a:spLocks noChangeArrowheads="1"/>
          </p:cNvSpPr>
          <p:nvPr/>
        </p:nvSpPr>
        <p:spPr bwMode="auto">
          <a:xfrm>
            <a:off x="5041223" y="2164993"/>
            <a:ext cx="499868" cy="707749"/>
          </a:xfrm>
          <a:prstGeom prst="rect">
            <a:avLst/>
          </a:prstGeom>
          <a:solidFill>
            <a:schemeClr val="accent2"/>
          </a:solid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7" name="TextBox 115"/>
          <p:cNvSpPr txBox="1">
            <a:spLocks noChangeArrowheads="1"/>
          </p:cNvSpPr>
          <p:nvPr/>
        </p:nvSpPr>
        <p:spPr bwMode="auto">
          <a:xfrm>
            <a:off x="5863226" y="3269461"/>
            <a:ext cx="2849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同行评议的优点</a:t>
            </a:r>
          </a:p>
        </p:txBody>
      </p:sp>
      <p:sp>
        <p:nvSpPr>
          <p:cNvPr id="14358" name="TextBox 116"/>
          <p:cNvSpPr txBox="1">
            <a:spLocks noChangeArrowheads="1"/>
          </p:cNvSpPr>
          <p:nvPr/>
        </p:nvSpPr>
        <p:spPr bwMode="auto">
          <a:xfrm>
            <a:off x="5041223" y="3161553"/>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9" name="TextBox 117"/>
          <p:cNvSpPr txBox="1">
            <a:spLocks noChangeArrowheads="1"/>
          </p:cNvSpPr>
          <p:nvPr/>
        </p:nvSpPr>
        <p:spPr bwMode="auto">
          <a:xfrm>
            <a:off x="5863226" y="4289824"/>
            <a:ext cx="2877711"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同行评议的弊端</a:t>
            </a:r>
          </a:p>
        </p:txBody>
      </p:sp>
      <p:sp>
        <p:nvSpPr>
          <p:cNvPr id="14360" name="TextBox 118"/>
          <p:cNvSpPr txBox="1">
            <a:spLocks noChangeArrowheads="1"/>
          </p:cNvSpPr>
          <p:nvPr/>
        </p:nvSpPr>
        <p:spPr bwMode="auto">
          <a:xfrm>
            <a:off x="5041223" y="4181917"/>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a:t>
            </a:r>
            <a:endParaRPr kumimoji="0" lang="zh-CN" altLang="en-US" sz="4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61" name="TextBox 119"/>
          <p:cNvSpPr txBox="1">
            <a:spLocks noChangeArrowheads="1"/>
          </p:cNvSpPr>
          <p:nvPr/>
        </p:nvSpPr>
        <p:spPr bwMode="auto">
          <a:xfrm>
            <a:off x="5863226" y="5364143"/>
            <a:ext cx="3992880"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3000"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关于对同行评议的建议</a:t>
            </a:r>
          </a:p>
        </p:txBody>
      </p:sp>
      <p:sp>
        <p:nvSpPr>
          <p:cNvPr id="14362" name="TextBox 120"/>
          <p:cNvSpPr txBox="1">
            <a:spLocks noChangeArrowheads="1"/>
          </p:cNvSpPr>
          <p:nvPr/>
        </p:nvSpPr>
        <p:spPr bwMode="auto">
          <a:xfrm>
            <a:off x="5041223" y="5203868"/>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4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5</a:t>
            </a:r>
            <a:endParaRPr kumimoji="0" lang="zh-CN" altLang="en-US" sz="40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63" name="Freeform 5"/>
          <p:cNvSpPr/>
          <p:nvPr/>
        </p:nvSpPr>
        <p:spPr bwMode="auto">
          <a:xfrm>
            <a:off x="0" y="1339"/>
            <a:ext cx="4260774" cy="6869605"/>
          </a:xfrm>
          <a:custGeom>
            <a:avLst/>
            <a:gdLst>
              <a:gd name="T0" fmla="*/ 0 w 5566"/>
              <a:gd name="T1" fmla="*/ 0 h 9000"/>
              <a:gd name="T2" fmla="*/ 4324 w 5566"/>
              <a:gd name="T3" fmla="*/ 0 h 9000"/>
              <a:gd name="T4" fmla="*/ 5566 w 5566"/>
              <a:gd name="T5" fmla="*/ 9000 h 9000"/>
              <a:gd name="T6" fmla="*/ 0 w 5566"/>
              <a:gd name="T7" fmla="*/ 9000 h 9000"/>
              <a:gd name="T8" fmla="*/ 0 w 5566"/>
              <a:gd name="T9" fmla="*/ 0 h 9000"/>
            </a:gdLst>
            <a:ahLst/>
            <a:cxnLst>
              <a:cxn ang="0">
                <a:pos x="T0" y="T1"/>
              </a:cxn>
              <a:cxn ang="0">
                <a:pos x="T2" y="T3"/>
              </a:cxn>
              <a:cxn ang="0">
                <a:pos x="T4" y="T5"/>
              </a:cxn>
              <a:cxn ang="0">
                <a:pos x="T6" y="T7"/>
              </a:cxn>
              <a:cxn ang="0">
                <a:pos x="T8" y="T9"/>
              </a:cxn>
            </a:cxnLst>
            <a:rect l="0" t="0" r="r" b="b"/>
            <a:pathLst>
              <a:path w="5566" h="9000">
                <a:moveTo>
                  <a:pt x="0" y="0"/>
                </a:moveTo>
                <a:lnTo>
                  <a:pt x="4324" y="0"/>
                </a:lnTo>
                <a:lnTo>
                  <a:pt x="5566" y="9000"/>
                </a:lnTo>
                <a:lnTo>
                  <a:pt x="0" y="9000"/>
                </a:lnTo>
                <a:lnTo>
                  <a:pt x="0" y="0"/>
                </a:lnTo>
                <a:close/>
              </a:path>
            </a:pathLst>
          </a:custGeom>
          <a:blipFill dpi="0" rotWithShape="1">
            <a:blip r:embed="rId3" cstate="screen">
              <a:extLst>
                <a:ext uri="{BEBA8EAE-BF5A-486C-A8C5-ECC9F3942E4B}">
                  <a14:imgProps xmlns:a14="http://schemas.microsoft.com/office/drawing/2010/main">
                    <a14:imgLayer r:embed="rId4">
                      <a14:imgEffect>
                        <a14:colorTemperature colorTemp="5900"/>
                      </a14:imgEffect>
                      <a14:imgEffect>
                        <a14:saturation sat="120000"/>
                      </a14:imgEffect>
                    </a14:imgLayer>
                  </a14:imgProps>
                </a:ext>
              </a:extLst>
            </a:blip>
            <a:srcRect/>
            <a:stretch>
              <a:fillRect l="-14000" r="-35000"/>
            </a:stretch>
          </a:blip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nvGrpSpPr>
          <p:cNvPr id="2" name="组合 1"/>
          <p:cNvGrpSpPr/>
          <p:nvPr/>
        </p:nvGrpSpPr>
        <p:grpSpPr>
          <a:xfrm>
            <a:off x="2640569" y="1339"/>
            <a:ext cx="1867759" cy="6869605"/>
            <a:chOff x="2640569" y="1339"/>
            <a:chExt cx="1867759" cy="6869605"/>
          </a:xfrm>
        </p:grpSpPr>
        <p:sp>
          <p:nvSpPr>
            <p:cNvPr id="14364" name="Freeform 6"/>
            <p:cNvSpPr/>
            <p:nvPr/>
          </p:nvSpPr>
          <p:spPr bwMode="auto">
            <a:xfrm>
              <a:off x="3392751" y="1339"/>
              <a:ext cx="1115577" cy="6869605"/>
            </a:xfrm>
            <a:custGeom>
              <a:avLst/>
              <a:gdLst>
                <a:gd name="T0" fmla="*/ 0 w 1457"/>
                <a:gd name="T1" fmla="*/ 0 h 9000"/>
                <a:gd name="T2" fmla="*/ 224 w 1457"/>
                <a:gd name="T3" fmla="*/ 0 h 9000"/>
                <a:gd name="T4" fmla="*/ 1457 w 1457"/>
                <a:gd name="T5" fmla="*/ 9000 h 9000"/>
                <a:gd name="T6" fmla="*/ 1233 w 1457"/>
                <a:gd name="T7" fmla="*/ 9000 h 9000"/>
                <a:gd name="T8" fmla="*/ 0 w 1457"/>
                <a:gd name="T9" fmla="*/ 0 h 9000"/>
              </a:gdLst>
              <a:ahLst/>
              <a:cxnLst>
                <a:cxn ang="0">
                  <a:pos x="T0" y="T1"/>
                </a:cxn>
                <a:cxn ang="0">
                  <a:pos x="T2" y="T3"/>
                </a:cxn>
                <a:cxn ang="0">
                  <a:pos x="T4" y="T5"/>
                </a:cxn>
                <a:cxn ang="0">
                  <a:pos x="T6" y="T7"/>
                </a:cxn>
                <a:cxn ang="0">
                  <a:pos x="T8" y="T9"/>
                </a:cxn>
              </a:cxnLst>
              <a:rect l="0" t="0" r="r" b="b"/>
              <a:pathLst>
                <a:path w="1457" h="9000">
                  <a:moveTo>
                    <a:pt x="0" y="0"/>
                  </a:moveTo>
                  <a:lnTo>
                    <a:pt x="224" y="0"/>
                  </a:lnTo>
                  <a:lnTo>
                    <a:pt x="1457" y="9000"/>
                  </a:lnTo>
                  <a:lnTo>
                    <a:pt x="1233" y="9000"/>
                  </a:lnTo>
                  <a:lnTo>
                    <a:pt x="0" y="0"/>
                  </a:lnTo>
                  <a:close/>
                </a:path>
              </a:pathLst>
            </a:custGeom>
            <a:solidFill>
              <a:schemeClr val="accent2"/>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65" name="矩形 12"/>
            <p:cNvSpPr>
              <a:spLocks noChangeArrowheads="1"/>
            </p:cNvSpPr>
            <p:nvPr/>
          </p:nvSpPr>
          <p:spPr bwMode="auto">
            <a:xfrm>
              <a:off x="2640569" y="5937859"/>
              <a:ext cx="1732873" cy="782331"/>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sp>
        <p:nvSpPr>
          <p:cNvPr id="14366" name="TextBox 98"/>
          <p:cNvSpPr txBox="1">
            <a:spLocks noChangeArrowheads="1"/>
          </p:cNvSpPr>
          <p:nvPr/>
        </p:nvSpPr>
        <p:spPr bwMode="auto">
          <a:xfrm>
            <a:off x="2800845" y="5977530"/>
            <a:ext cx="902934" cy="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目录</a:t>
            </a:r>
          </a:p>
        </p:txBody>
      </p:sp>
      <p:sp>
        <p:nvSpPr>
          <p:cNvPr id="14367" name="TextBox 104"/>
          <p:cNvSpPr txBox="1">
            <a:spLocks noChangeArrowheads="1"/>
          </p:cNvSpPr>
          <p:nvPr/>
        </p:nvSpPr>
        <p:spPr bwMode="auto">
          <a:xfrm>
            <a:off x="2854798" y="6359968"/>
            <a:ext cx="1180639" cy="3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Contents</a:t>
            </a: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34" name="图片 33" descr="横版组合——透明.png"/>
          <p:cNvPicPr>
            <a:picLocks noChangeAspect="1"/>
          </p:cNvPicPr>
          <p:nvPr/>
        </p:nvPicPr>
        <p:blipFill>
          <a:blip r:embed="rId5"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363"/>
                                        </p:tgtEl>
                                        <p:attrNameLst>
                                          <p:attrName>style.visibility</p:attrName>
                                        </p:attrNameLst>
                                      </p:cBhvr>
                                      <p:to>
                                        <p:strVal val="visible"/>
                                      </p:to>
                                    </p:set>
                                    <p:animEffect transition="in" filter="wipe(left)">
                                      <p:cBhvr>
                                        <p:cTn id="7" dur="500"/>
                                        <p:tgtEl>
                                          <p:spTgt spid="143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366"/>
                                        </p:tgtEl>
                                        <p:attrNameLst>
                                          <p:attrName>style.visibility</p:attrName>
                                        </p:attrNameLst>
                                      </p:cBhvr>
                                      <p:to>
                                        <p:strVal val="visible"/>
                                      </p:to>
                                    </p:set>
                                    <p:animEffect transition="in" filter="wipe(left)">
                                      <p:cBhvr>
                                        <p:cTn id="11" dur="500"/>
                                        <p:tgtEl>
                                          <p:spTgt spid="1436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4367"/>
                                        </p:tgtEl>
                                        <p:attrNameLst>
                                          <p:attrName>style.visibility</p:attrName>
                                        </p:attrNameLst>
                                      </p:cBhvr>
                                      <p:to>
                                        <p:strVal val="visible"/>
                                      </p:to>
                                    </p:set>
                                    <p:animEffect transition="in" filter="wipe(left)">
                                      <p:cBhvr>
                                        <p:cTn id="14" dur="500"/>
                                        <p:tgtEl>
                                          <p:spTgt spid="14367"/>
                                        </p:tgtEl>
                                      </p:cBhvr>
                                    </p:animEffect>
                                  </p:childTnLst>
                                </p:cTn>
                              </p:par>
                            </p:childTnLst>
                          </p:cTn>
                        </p:par>
                        <p:par>
                          <p:cTn id="15" fill="hold">
                            <p:stCondLst>
                              <p:cond delay="1000"/>
                            </p:stCondLst>
                            <p:childTnLst>
                              <p:par>
                                <p:cTn id="16" presetID="2" presetClass="entr" presetSubtype="12" fill="hold" nodeType="afterEffect">
                                  <p:stCondLst>
                                    <p:cond delay="0"/>
                                  </p:stCondLst>
                                  <p:childTnLst>
                                    <p:set>
                                      <p:cBhvr>
                                        <p:cTn id="17" dur="1" fill="hold">
                                          <p:stCondLst>
                                            <p:cond delay="0"/>
                                          </p:stCondLst>
                                        </p:cTn>
                                        <p:tgtEl>
                                          <p:spTgt spid="14339"/>
                                        </p:tgtEl>
                                        <p:attrNameLst>
                                          <p:attrName>style.visibility</p:attrName>
                                        </p:attrNameLst>
                                      </p:cBhvr>
                                      <p:to>
                                        <p:strVal val="visible"/>
                                      </p:to>
                                    </p:set>
                                    <p:anim calcmode="lin" valueType="num">
                                      <p:cBhvr additive="base">
                                        <p:cTn id="18" dur="500" fill="hold"/>
                                        <p:tgtEl>
                                          <p:spTgt spid="14339"/>
                                        </p:tgtEl>
                                        <p:attrNameLst>
                                          <p:attrName>ppt_x</p:attrName>
                                        </p:attrNameLst>
                                      </p:cBhvr>
                                      <p:tavLst>
                                        <p:tav tm="0">
                                          <p:val>
                                            <p:strVal val="0-#ppt_w/2"/>
                                          </p:val>
                                        </p:tav>
                                        <p:tav tm="100000">
                                          <p:val>
                                            <p:strVal val="#ppt_x"/>
                                          </p:val>
                                        </p:tav>
                                      </p:tavLst>
                                    </p:anim>
                                    <p:anim calcmode="lin" valueType="num">
                                      <p:cBhvr additive="base">
                                        <p:cTn id="19" dur="500" fill="hold"/>
                                        <p:tgtEl>
                                          <p:spTgt spid="14339"/>
                                        </p:tgtEl>
                                        <p:attrNameLst>
                                          <p:attrName>ppt_y</p:attrName>
                                        </p:attrNameLst>
                                      </p:cBhvr>
                                      <p:tavLst>
                                        <p:tav tm="0">
                                          <p:val>
                                            <p:strVal val="1+#ppt_h/2"/>
                                          </p:val>
                                        </p:tav>
                                        <p:tav tm="100000">
                                          <p:val>
                                            <p:strVal val="#ppt_y"/>
                                          </p:val>
                                        </p:tav>
                                      </p:tavLst>
                                    </p:anim>
                                  </p:childTnLst>
                                </p:cTn>
                              </p:par>
                              <p:par>
                                <p:cTn id="20" presetID="2" presetClass="entr" presetSubtype="12" fill="hold" nodeType="withEffect">
                                  <p:stCondLst>
                                    <p:cond delay="100"/>
                                  </p:stCondLst>
                                  <p:childTnLst>
                                    <p:set>
                                      <p:cBhvr>
                                        <p:cTn id="21" dur="1" fill="hold">
                                          <p:stCondLst>
                                            <p:cond delay="0"/>
                                          </p:stCondLst>
                                        </p:cTn>
                                        <p:tgtEl>
                                          <p:spTgt spid="14342"/>
                                        </p:tgtEl>
                                        <p:attrNameLst>
                                          <p:attrName>style.visibility</p:attrName>
                                        </p:attrNameLst>
                                      </p:cBhvr>
                                      <p:to>
                                        <p:strVal val="visible"/>
                                      </p:to>
                                    </p:set>
                                    <p:anim calcmode="lin" valueType="num">
                                      <p:cBhvr additive="base">
                                        <p:cTn id="22" dur="500" fill="hold"/>
                                        <p:tgtEl>
                                          <p:spTgt spid="14342"/>
                                        </p:tgtEl>
                                        <p:attrNameLst>
                                          <p:attrName>ppt_x</p:attrName>
                                        </p:attrNameLst>
                                      </p:cBhvr>
                                      <p:tavLst>
                                        <p:tav tm="0">
                                          <p:val>
                                            <p:strVal val="0-#ppt_w/2"/>
                                          </p:val>
                                        </p:tav>
                                        <p:tav tm="100000">
                                          <p:val>
                                            <p:strVal val="#ppt_x"/>
                                          </p:val>
                                        </p:tav>
                                      </p:tavLst>
                                    </p:anim>
                                    <p:anim calcmode="lin" valueType="num">
                                      <p:cBhvr additive="base">
                                        <p:cTn id="23" dur="500" fill="hold"/>
                                        <p:tgtEl>
                                          <p:spTgt spid="14342"/>
                                        </p:tgtEl>
                                        <p:attrNameLst>
                                          <p:attrName>ppt_y</p:attrName>
                                        </p:attrNameLst>
                                      </p:cBhvr>
                                      <p:tavLst>
                                        <p:tav tm="0">
                                          <p:val>
                                            <p:strVal val="1+#ppt_h/2"/>
                                          </p:val>
                                        </p:tav>
                                        <p:tav tm="100000">
                                          <p:val>
                                            <p:strVal val="#ppt_y"/>
                                          </p:val>
                                        </p:tav>
                                      </p:tavLst>
                                    </p:anim>
                                  </p:childTnLst>
                                </p:cTn>
                              </p:par>
                              <p:par>
                                <p:cTn id="24" presetID="2" presetClass="entr" presetSubtype="12" fill="hold" nodeType="withEffect">
                                  <p:stCondLst>
                                    <p:cond delay="200"/>
                                  </p:stCondLst>
                                  <p:childTnLst>
                                    <p:set>
                                      <p:cBhvr>
                                        <p:cTn id="25" dur="1" fill="hold">
                                          <p:stCondLst>
                                            <p:cond delay="0"/>
                                          </p:stCondLst>
                                        </p:cTn>
                                        <p:tgtEl>
                                          <p:spTgt spid="14345"/>
                                        </p:tgtEl>
                                        <p:attrNameLst>
                                          <p:attrName>style.visibility</p:attrName>
                                        </p:attrNameLst>
                                      </p:cBhvr>
                                      <p:to>
                                        <p:strVal val="visible"/>
                                      </p:to>
                                    </p:set>
                                    <p:anim calcmode="lin" valueType="num">
                                      <p:cBhvr additive="base">
                                        <p:cTn id="26" dur="500" fill="hold"/>
                                        <p:tgtEl>
                                          <p:spTgt spid="14345"/>
                                        </p:tgtEl>
                                        <p:attrNameLst>
                                          <p:attrName>ppt_x</p:attrName>
                                        </p:attrNameLst>
                                      </p:cBhvr>
                                      <p:tavLst>
                                        <p:tav tm="0">
                                          <p:val>
                                            <p:strVal val="0-#ppt_w/2"/>
                                          </p:val>
                                        </p:tav>
                                        <p:tav tm="100000">
                                          <p:val>
                                            <p:strVal val="#ppt_x"/>
                                          </p:val>
                                        </p:tav>
                                      </p:tavLst>
                                    </p:anim>
                                    <p:anim calcmode="lin" valueType="num">
                                      <p:cBhvr additive="base">
                                        <p:cTn id="27" dur="500" fill="hold"/>
                                        <p:tgtEl>
                                          <p:spTgt spid="14345"/>
                                        </p:tgtEl>
                                        <p:attrNameLst>
                                          <p:attrName>ppt_y</p:attrName>
                                        </p:attrNameLst>
                                      </p:cBhvr>
                                      <p:tavLst>
                                        <p:tav tm="0">
                                          <p:val>
                                            <p:strVal val="1+#ppt_h/2"/>
                                          </p:val>
                                        </p:tav>
                                        <p:tav tm="100000">
                                          <p:val>
                                            <p:strVal val="#ppt_y"/>
                                          </p:val>
                                        </p:tav>
                                      </p:tavLst>
                                    </p:anim>
                                  </p:childTnLst>
                                </p:cTn>
                              </p:par>
                              <p:par>
                                <p:cTn id="28" presetID="2" presetClass="entr" presetSubtype="12" fill="hold" nodeType="withEffect">
                                  <p:stCondLst>
                                    <p:cond delay="300"/>
                                  </p:stCondLst>
                                  <p:childTnLst>
                                    <p:set>
                                      <p:cBhvr>
                                        <p:cTn id="29" dur="1" fill="hold">
                                          <p:stCondLst>
                                            <p:cond delay="0"/>
                                          </p:stCondLst>
                                        </p:cTn>
                                        <p:tgtEl>
                                          <p:spTgt spid="14348"/>
                                        </p:tgtEl>
                                        <p:attrNameLst>
                                          <p:attrName>style.visibility</p:attrName>
                                        </p:attrNameLst>
                                      </p:cBhvr>
                                      <p:to>
                                        <p:strVal val="visible"/>
                                      </p:to>
                                    </p:set>
                                    <p:anim calcmode="lin" valueType="num">
                                      <p:cBhvr additive="base">
                                        <p:cTn id="30" dur="500" fill="hold"/>
                                        <p:tgtEl>
                                          <p:spTgt spid="14348"/>
                                        </p:tgtEl>
                                        <p:attrNameLst>
                                          <p:attrName>ppt_x</p:attrName>
                                        </p:attrNameLst>
                                      </p:cBhvr>
                                      <p:tavLst>
                                        <p:tav tm="0">
                                          <p:val>
                                            <p:strVal val="0-#ppt_w/2"/>
                                          </p:val>
                                        </p:tav>
                                        <p:tav tm="100000">
                                          <p:val>
                                            <p:strVal val="#ppt_x"/>
                                          </p:val>
                                        </p:tav>
                                      </p:tavLst>
                                    </p:anim>
                                    <p:anim calcmode="lin" valueType="num">
                                      <p:cBhvr additive="base">
                                        <p:cTn id="31" dur="500" fill="hold"/>
                                        <p:tgtEl>
                                          <p:spTgt spid="14348"/>
                                        </p:tgtEl>
                                        <p:attrNameLst>
                                          <p:attrName>ppt_y</p:attrName>
                                        </p:attrNameLst>
                                      </p:cBhvr>
                                      <p:tavLst>
                                        <p:tav tm="0">
                                          <p:val>
                                            <p:strVal val="1+#ppt_h/2"/>
                                          </p:val>
                                        </p:tav>
                                        <p:tav tm="100000">
                                          <p:val>
                                            <p:strVal val="#ppt_y"/>
                                          </p:val>
                                        </p:tav>
                                      </p:tavLst>
                                    </p:anim>
                                  </p:childTnLst>
                                </p:cTn>
                              </p:par>
                              <p:par>
                                <p:cTn id="32" presetID="2" presetClass="entr" presetSubtype="12" fill="hold" nodeType="withEffect">
                                  <p:stCondLst>
                                    <p:cond delay="400"/>
                                  </p:stCondLst>
                                  <p:childTnLst>
                                    <p:set>
                                      <p:cBhvr>
                                        <p:cTn id="33" dur="1" fill="hold">
                                          <p:stCondLst>
                                            <p:cond delay="0"/>
                                          </p:stCondLst>
                                        </p:cTn>
                                        <p:tgtEl>
                                          <p:spTgt spid="14351"/>
                                        </p:tgtEl>
                                        <p:attrNameLst>
                                          <p:attrName>style.visibility</p:attrName>
                                        </p:attrNameLst>
                                      </p:cBhvr>
                                      <p:to>
                                        <p:strVal val="visible"/>
                                      </p:to>
                                    </p:set>
                                    <p:anim calcmode="lin" valueType="num">
                                      <p:cBhvr additive="base">
                                        <p:cTn id="34" dur="500" fill="hold"/>
                                        <p:tgtEl>
                                          <p:spTgt spid="14351"/>
                                        </p:tgtEl>
                                        <p:attrNameLst>
                                          <p:attrName>ppt_x</p:attrName>
                                        </p:attrNameLst>
                                      </p:cBhvr>
                                      <p:tavLst>
                                        <p:tav tm="0">
                                          <p:val>
                                            <p:strVal val="0-#ppt_w/2"/>
                                          </p:val>
                                        </p:tav>
                                        <p:tav tm="100000">
                                          <p:val>
                                            <p:strVal val="#ppt_x"/>
                                          </p:val>
                                        </p:tav>
                                      </p:tavLst>
                                    </p:anim>
                                    <p:anim calcmode="lin" valueType="num">
                                      <p:cBhvr additive="base">
                                        <p:cTn id="35" dur="500" fill="hold"/>
                                        <p:tgtEl>
                                          <p:spTgt spid="14351"/>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22" presetClass="entr" presetSubtype="4" fill="hold" nodeType="afterEffect">
                                  <p:stCondLst>
                                    <p:cond delay="0"/>
                                  </p:stCondLst>
                                  <p:childTnLst>
                                    <p:set>
                                      <p:cBhvr>
                                        <p:cTn id="38" dur="1" fill="hold">
                                          <p:stCondLst>
                                            <p:cond delay="0"/>
                                          </p:stCondLst>
                                        </p:cTn>
                                        <p:tgtEl>
                                          <p:spTgt spid="14338"/>
                                        </p:tgtEl>
                                        <p:attrNameLst>
                                          <p:attrName>style.visibility</p:attrName>
                                        </p:attrNameLst>
                                      </p:cBhvr>
                                      <p:to>
                                        <p:strVal val="visible"/>
                                      </p:to>
                                    </p:set>
                                    <p:animEffect transition="in" filter="wipe(down)">
                                      <p:cBhvr>
                                        <p:cTn id="39" dur="300"/>
                                        <p:tgtEl>
                                          <p:spTgt spid="14338"/>
                                        </p:tgtEl>
                                      </p:cBhvr>
                                    </p:animEffect>
                                  </p:childTnLst>
                                </p:cTn>
                              </p:par>
                            </p:childTnLst>
                          </p:cTn>
                        </p:par>
                        <p:par>
                          <p:cTn id="40" fill="hold">
                            <p:stCondLst>
                              <p:cond delay="2000"/>
                            </p:stCondLst>
                            <p:childTnLst>
                              <p:par>
                                <p:cTn id="41" presetID="22" presetClass="entr" presetSubtype="1" fill="hold" grpId="0" nodeType="afterEffect">
                                  <p:stCondLst>
                                    <p:cond delay="0"/>
                                  </p:stCondLst>
                                  <p:childTnLst>
                                    <p:set>
                                      <p:cBhvr>
                                        <p:cTn id="42" dur="1" fill="hold">
                                          <p:stCondLst>
                                            <p:cond delay="0"/>
                                          </p:stCondLst>
                                        </p:cTn>
                                        <p:tgtEl>
                                          <p:spTgt spid="14340"/>
                                        </p:tgtEl>
                                        <p:attrNameLst>
                                          <p:attrName>style.visibility</p:attrName>
                                        </p:attrNameLst>
                                      </p:cBhvr>
                                      <p:to>
                                        <p:strVal val="visible"/>
                                      </p:to>
                                    </p:set>
                                    <p:animEffect transition="in" filter="wipe(up)">
                                      <p:cBhvr>
                                        <p:cTn id="43" dur="500"/>
                                        <p:tgtEl>
                                          <p:spTgt spid="14340"/>
                                        </p:tgtEl>
                                      </p:cBhvr>
                                    </p:animEffect>
                                  </p:childTnLst>
                                </p:cTn>
                              </p:par>
                            </p:childTnLst>
                          </p:cTn>
                        </p:par>
                        <p:par>
                          <p:cTn id="44" fill="hold">
                            <p:stCondLst>
                              <p:cond delay="2500"/>
                            </p:stCondLst>
                            <p:childTnLst>
                              <p:par>
                                <p:cTn id="45" presetID="1" presetClass="entr" presetSubtype="0" fill="hold" grpId="0" nodeType="afterEffect">
                                  <p:stCondLst>
                                    <p:cond delay="0"/>
                                  </p:stCondLst>
                                  <p:childTnLst>
                                    <p:set>
                                      <p:cBhvr>
                                        <p:cTn id="46" dur="1" fill="hold">
                                          <p:stCondLst>
                                            <p:cond delay="0"/>
                                          </p:stCondLst>
                                        </p:cTn>
                                        <p:tgtEl>
                                          <p:spTgt spid="14354"/>
                                        </p:tgtEl>
                                        <p:attrNameLst>
                                          <p:attrName>style.visibility</p:attrName>
                                        </p:attrNameLst>
                                      </p:cBhvr>
                                      <p:to>
                                        <p:strVal val="visible"/>
                                      </p:to>
                                    </p:set>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14353"/>
                                        </p:tgtEl>
                                        <p:attrNameLst>
                                          <p:attrName>style.visibility</p:attrName>
                                        </p:attrNameLst>
                                      </p:cBhvr>
                                      <p:to>
                                        <p:strVal val="visible"/>
                                      </p:to>
                                    </p:set>
                                    <p:animEffect transition="in" filter="wipe(left)">
                                      <p:cBhvr>
                                        <p:cTn id="50" dur="500"/>
                                        <p:tgtEl>
                                          <p:spTgt spid="14353"/>
                                        </p:tgtEl>
                                      </p:cBhvr>
                                    </p:animEffect>
                                  </p:childTnLst>
                                </p:cTn>
                              </p:par>
                            </p:childTnLst>
                          </p:cTn>
                        </p:par>
                        <p:par>
                          <p:cTn id="51" fill="hold">
                            <p:stCondLst>
                              <p:cond delay="3000"/>
                            </p:stCondLst>
                            <p:childTnLst>
                              <p:par>
                                <p:cTn id="52" presetID="22" presetClass="entr" presetSubtype="4" fill="hold" nodeType="afterEffect">
                                  <p:stCondLst>
                                    <p:cond delay="0"/>
                                  </p:stCondLst>
                                  <p:childTnLst>
                                    <p:set>
                                      <p:cBhvr>
                                        <p:cTn id="53" dur="1" fill="hold">
                                          <p:stCondLst>
                                            <p:cond delay="0"/>
                                          </p:stCondLst>
                                        </p:cTn>
                                        <p:tgtEl>
                                          <p:spTgt spid="14341"/>
                                        </p:tgtEl>
                                        <p:attrNameLst>
                                          <p:attrName>style.visibility</p:attrName>
                                        </p:attrNameLst>
                                      </p:cBhvr>
                                      <p:to>
                                        <p:strVal val="visible"/>
                                      </p:to>
                                    </p:set>
                                    <p:animEffect transition="in" filter="wipe(down)">
                                      <p:cBhvr>
                                        <p:cTn id="54" dur="300"/>
                                        <p:tgtEl>
                                          <p:spTgt spid="14341"/>
                                        </p:tgtEl>
                                      </p:cBhvr>
                                    </p:animEffect>
                                  </p:childTnLst>
                                </p:cTn>
                              </p:par>
                            </p:childTnLst>
                          </p:cTn>
                        </p:par>
                        <p:par>
                          <p:cTn id="55" fill="hold">
                            <p:stCondLst>
                              <p:cond delay="3500"/>
                            </p:stCondLst>
                            <p:childTnLst>
                              <p:par>
                                <p:cTn id="56" presetID="22" presetClass="entr" presetSubtype="1" fill="hold" grpId="0" nodeType="afterEffect">
                                  <p:stCondLst>
                                    <p:cond delay="0"/>
                                  </p:stCondLst>
                                  <p:childTnLst>
                                    <p:set>
                                      <p:cBhvr>
                                        <p:cTn id="57" dur="1" fill="hold">
                                          <p:stCondLst>
                                            <p:cond delay="0"/>
                                          </p:stCondLst>
                                        </p:cTn>
                                        <p:tgtEl>
                                          <p:spTgt spid="14343"/>
                                        </p:tgtEl>
                                        <p:attrNameLst>
                                          <p:attrName>style.visibility</p:attrName>
                                        </p:attrNameLst>
                                      </p:cBhvr>
                                      <p:to>
                                        <p:strVal val="visible"/>
                                      </p:to>
                                    </p:set>
                                    <p:animEffect transition="in" filter="wipe(up)">
                                      <p:cBhvr>
                                        <p:cTn id="58" dur="500"/>
                                        <p:tgtEl>
                                          <p:spTgt spid="14343"/>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14356"/>
                                        </p:tgtEl>
                                        <p:attrNameLst>
                                          <p:attrName>style.visibility</p:attrName>
                                        </p:attrNameLst>
                                      </p:cBhvr>
                                      <p:to>
                                        <p:strVal val="visible"/>
                                      </p:to>
                                    </p:set>
                                  </p:childTnLst>
                                </p:cTn>
                              </p:par>
                            </p:childTnLst>
                          </p:cTn>
                        </p:par>
                        <p:par>
                          <p:cTn id="61" fill="hold">
                            <p:stCondLst>
                              <p:cond delay="4000"/>
                            </p:stCondLst>
                            <p:childTnLst>
                              <p:par>
                                <p:cTn id="62" presetID="22" presetClass="entr" presetSubtype="8" fill="hold" grpId="0" nodeType="afterEffect">
                                  <p:stCondLst>
                                    <p:cond delay="0"/>
                                  </p:stCondLst>
                                  <p:childTnLst>
                                    <p:set>
                                      <p:cBhvr>
                                        <p:cTn id="63" dur="1" fill="hold">
                                          <p:stCondLst>
                                            <p:cond delay="0"/>
                                          </p:stCondLst>
                                        </p:cTn>
                                        <p:tgtEl>
                                          <p:spTgt spid="14355"/>
                                        </p:tgtEl>
                                        <p:attrNameLst>
                                          <p:attrName>style.visibility</p:attrName>
                                        </p:attrNameLst>
                                      </p:cBhvr>
                                      <p:to>
                                        <p:strVal val="visible"/>
                                      </p:to>
                                    </p:set>
                                    <p:animEffect transition="in" filter="wipe(left)">
                                      <p:cBhvr>
                                        <p:cTn id="64" dur="500"/>
                                        <p:tgtEl>
                                          <p:spTgt spid="14355"/>
                                        </p:tgtEl>
                                      </p:cBhvr>
                                    </p:animEffect>
                                  </p:childTnLst>
                                </p:cTn>
                              </p:par>
                            </p:childTnLst>
                          </p:cTn>
                        </p:par>
                        <p:par>
                          <p:cTn id="65" fill="hold">
                            <p:stCondLst>
                              <p:cond delay="4500"/>
                            </p:stCondLst>
                            <p:childTnLst>
                              <p:par>
                                <p:cTn id="66" presetID="22" presetClass="entr" presetSubtype="4" fill="hold" nodeType="afterEffect">
                                  <p:stCondLst>
                                    <p:cond delay="0"/>
                                  </p:stCondLst>
                                  <p:childTnLst>
                                    <p:set>
                                      <p:cBhvr>
                                        <p:cTn id="67" dur="1" fill="hold">
                                          <p:stCondLst>
                                            <p:cond delay="0"/>
                                          </p:stCondLst>
                                        </p:cTn>
                                        <p:tgtEl>
                                          <p:spTgt spid="14344"/>
                                        </p:tgtEl>
                                        <p:attrNameLst>
                                          <p:attrName>style.visibility</p:attrName>
                                        </p:attrNameLst>
                                      </p:cBhvr>
                                      <p:to>
                                        <p:strVal val="visible"/>
                                      </p:to>
                                    </p:set>
                                    <p:animEffect transition="in" filter="wipe(down)">
                                      <p:cBhvr>
                                        <p:cTn id="68" dur="300"/>
                                        <p:tgtEl>
                                          <p:spTgt spid="14344"/>
                                        </p:tgtEl>
                                      </p:cBhvr>
                                    </p:animEffect>
                                  </p:childTnLst>
                                </p:cTn>
                              </p:par>
                            </p:childTnLst>
                          </p:cTn>
                        </p:par>
                        <p:par>
                          <p:cTn id="69" fill="hold">
                            <p:stCondLst>
                              <p:cond delay="5000"/>
                            </p:stCondLst>
                            <p:childTnLst>
                              <p:par>
                                <p:cTn id="70" presetID="22" presetClass="entr" presetSubtype="1" fill="hold" grpId="0" nodeType="afterEffect">
                                  <p:stCondLst>
                                    <p:cond delay="0"/>
                                  </p:stCondLst>
                                  <p:childTnLst>
                                    <p:set>
                                      <p:cBhvr>
                                        <p:cTn id="71" dur="1" fill="hold">
                                          <p:stCondLst>
                                            <p:cond delay="0"/>
                                          </p:stCondLst>
                                        </p:cTn>
                                        <p:tgtEl>
                                          <p:spTgt spid="14346"/>
                                        </p:tgtEl>
                                        <p:attrNameLst>
                                          <p:attrName>style.visibility</p:attrName>
                                        </p:attrNameLst>
                                      </p:cBhvr>
                                      <p:to>
                                        <p:strVal val="visible"/>
                                      </p:to>
                                    </p:set>
                                    <p:animEffect transition="in" filter="wipe(up)">
                                      <p:cBhvr>
                                        <p:cTn id="72" dur="500"/>
                                        <p:tgtEl>
                                          <p:spTgt spid="14346"/>
                                        </p:tgtEl>
                                      </p:cBhvr>
                                    </p:animEffect>
                                  </p:childTnLst>
                                </p:cTn>
                              </p:par>
                            </p:childTnLst>
                          </p:cTn>
                        </p:par>
                        <p:par>
                          <p:cTn id="73" fill="hold">
                            <p:stCondLst>
                              <p:cond delay="5500"/>
                            </p:stCondLst>
                            <p:childTnLst>
                              <p:par>
                                <p:cTn id="74" presetID="1" presetClass="entr" presetSubtype="0" fill="hold" grpId="0" nodeType="afterEffect">
                                  <p:stCondLst>
                                    <p:cond delay="0"/>
                                  </p:stCondLst>
                                  <p:childTnLst>
                                    <p:set>
                                      <p:cBhvr>
                                        <p:cTn id="75" dur="1" fill="hold">
                                          <p:stCondLst>
                                            <p:cond delay="0"/>
                                          </p:stCondLst>
                                        </p:cTn>
                                        <p:tgtEl>
                                          <p:spTgt spid="14358"/>
                                        </p:tgtEl>
                                        <p:attrNameLst>
                                          <p:attrName>style.visibility</p:attrName>
                                        </p:attrNameLst>
                                      </p:cBhvr>
                                      <p:to>
                                        <p:strVal val="visible"/>
                                      </p:to>
                                    </p:set>
                                  </p:childTnLst>
                                </p:cTn>
                              </p:par>
                            </p:childTnLst>
                          </p:cTn>
                        </p:par>
                        <p:par>
                          <p:cTn id="76" fill="hold">
                            <p:stCondLst>
                              <p:cond delay="5500"/>
                            </p:stCondLst>
                            <p:childTnLst>
                              <p:par>
                                <p:cTn id="77" presetID="22" presetClass="entr" presetSubtype="8" fill="hold" grpId="0" nodeType="afterEffect">
                                  <p:stCondLst>
                                    <p:cond delay="0"/>
                                  </p:stCondLst>
                                  <p:childTnLst>
                                    <p:set>
                                      <p:cBhvr>
                                        <p:cTn id="78" dur="1" fill="hold">
                                          <p:stCondLst>
                                            <p:cond delay="0"/>
                                          </p:stCondLst>
                                        </p:cTn>
                                        <p:tgtEl>
                                          <p:spTgt spid="14357"/>
                                        </p:tgtEl>
                                        <p:attrNameLst>
                                          <p:attrName>style.visibility</p:attrName>
                                        </p:attrNameLst>
                                      </p:cBhvr>
                                      <p:to>
                                        <p:strVal val="visible"/>
                                      </p:to>
                                    </p:set>
                                    <p:animEffect transition="in" filter="wipe(left)">
                                      <p:cBhvr>
                                        <p:cTn id="79" dur="500"/>
                                        <p:tgtEl>
                                          <p:spTgt spid="14357"/>
                                        </p:tgtEl>
                                      </p:cBhvr>
                                    </p:animEffect>
                                  </p:childTnLst>
                                </p:cTn>
                              </p:par>
                            </p:childTnLst>
                          </p:cTn>
                        </p:par>
                        <p:par>
                          <p:cTn id="80" fill="hold">
                            <p:stCondLst>
                              <p:cond delay="6000"/>
                            </p:stCondLst>
                            <p:childTnLst>
                              <p:par>
                                <p:cTn id="81" presetID="22" presetClass="entr" presetSubtype="4" fill="hold" nodeType="afterEffect">
                                  <p:stCondLst>
                                    <p:cond delay="0"/>
                                  </p:stCondLst>
                                  <p:childTnLst>
                                    <p:set>
                                      <p:cBhvr>
                                        <p:cTn id="82" dur="1" fill="hold">
                                          <p:stCondLst>
                                            <p:cond delay="0"/>
                                          </p:stCondLst>
                                        </p:cTn>
                                        <p:tgtEl>
                                          <p:spTgt spid="14347"/>
                                        </p:tgtEl>
                                        <p:attrNameLst>
                                          <p:attrName>style.visibility</p:attrName>
                                        </p:attrNameLst>
                                      </p:cBhvr>
                                      <p:to>
                                        <p:strVal val="visible"/>
                                      </p:to>
                                    </p:set>
                                    <p:animEffect transition="in" filter="wipe(down)">
                                      <p:cBhvr>
                                        <p:cTn id="83" dur="300"/>
                                        <p:tgtEl>
                                          <p:spTgt spid="14347"/>
                                        </p:tgtEl>
                                      </p:cBhvr>
                                    </p:animEffect>
                                  </p:childTnLst>
                                </p:cTn>
                              </p:par>
                            </p:childTnLst>
                          </p:cTn>
                        </p:par>
                        <p:par>
                          <p:cTn id="84" fill="hold">
                            <p:stCondLst>
                              <p:cond delay="6500"/>
                            </p:stCondLst>
                            <p:childTnLst>
                              <p:par>
                                <p:cTn id="85" presetID="22" presetClass="entr" presetSubtype="1" fill="hold" grpId="0" nodeType="afterEffect">
                                  <p:stCondLst>
                                    <p:cond delay="0"/>
                                  </p:stCondLst>
                                  <p:childTnLst>
                                    <p:set>
                                      <p:cBhvr>
                                        <p:cTn id="86" dur="1" fill="hold">
                                          <p:stCondLst>
                                            <p:cond delay="0"/>
                                          </p:stCondLst>
                                        </p:cTn>
                                        <p:tgtEl>
                                          <p:spTgt spid="14349"/>
                                        </p:tgtEl>
                                        <p:attrNameLst>
                                          <p:attrName>style.visibility</p:attrName>
                                        </p:attrNameLst>
                                      </p:cBhvr>
                                      <p:to>
                                        <p:strVal val="visible"/>
                                      </p:to>
                                    </p:set>
                                    <p:animEffect transition="in" filter="wipe(up)">
                                      <p:cBhvr>
                                        <p:cTn id="87" dur="500"/>
                                        <p:tgtEl>
                                          <p:spTgt spid="14349"/>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14360"/>
                                        </p:tgtEl>
                                        <p:attrNameLst>
                                          <p:attrName>style.visibility</p:attrName>
                                        </p:attrNameLst>
                                      </p:cBhvr>
                                      <p:to>
                                        <p:strVal val="visible"/>
                                      </p:to>
                                    </p:set>
                                  </p:childTnLst>
                                </p:cTn>
                              </p:par>
                            </p:childTnLst>
                          </p:cTn>
                        </p:par>
                        <p:par>
                          <p:cTn id="90" fill="hold">
                            <p:stCondLst>
                              <p:cond delay="7000"/>
                            </p:stCondLst>
                            <p:childTnLst>
                              <p:par>
                                <p:cTn id="91" presetID="22" presetClass="entr" presetSubtype="8" fill="hold" grpId="0" nodeType="afterEffect">
                                  <p:stCondLst>
                                    <p:cond delay="0"/>
                                  </p:stCondLst>
                                  <p:childTnLst>
                                    <p:set>
                                      <p:cBhvr>
                                        <p:cTn id="92" dur="1" fill="hold">
                                          <p:stCondLst>
                                            <p:cond delay="0"/>
                                          </p:stCondLst>
                                        </p:cTn>
                                        <p:tgtEl>
                                          <p:spTgt spid="14359"/>
                                        </p:tgtEl>
                                        <p:attrNameLst>
                                          <p:attrName>style.visibility</p:attrName>
                                        </p:attrNameLst>
                                      </p:cBhvr>
                                      <p:to>
                                        <p:strVal val="visible"/>
                                      </p:to>
                                    </p:set>
                                    <p:animEffect transition="in" filter="wipe(left)">
                                      <p:cBhvr>
                                        <p:cTn id="93" dur="500"/>
                                        <p:tgtEl>
                                          <p:spTgt spid="14359"/>
                                        </p:tgtEl>
                                      </p:cBhvr>
                                    </p:animEffect>
                                  </p:childTnLst>
                                </p:cTn>
                              </p:par>
                            </p:childTnLst>
                          </p:cTn>
                        </p:par>
                        <p:par>
                          <p:cTn id="94" fill="hold">
                            <p:stCondLst>
                              <p:cond delay="7500"/>
                            </p:stCondLst>
                            <p:childTnLst>
                              <p:par>
                                <p:cTn id="95" presetID="22" presetClass="entr" presetSubtype="4" fill="hold" nodeType="afterEffect">
                                  <p:stCondLst>
                                    <p:cond delay="0"/>
                                  </p:stCondLst>
                                  <p:childTnLst>
                                    <p:set>
                                      <p:cBhvr>
                                        <p:cTn id="96" dur="1" fill="hold">
                                          <p:stCondLst>
                                            <p:cond delay="0"/>
                                          </p:stCondLst>
                                        </p:cTn>
                                        <p:tgtEl>
                                          <p:spTgt spid="14350"/>
                                        </p:tgtEl>
                                        <p:attrNameLst>
                                          <p:attrName>style.visibility</p:attrName>
                                        </p:attrNameLst>
                                      </p:cBhvr>
                                      <p:to>
                                        <p:strVal val="visible"/>
                                      </p:to>
                                    </p:set>
                                    <p:animEffect transition="in" filter="wipe(down)">
                                      <p:cBhvr>
                                        <p:cTn id="97" dur="300"/>
                                        <p:tgtEl>
                                          <p:spTgt spid="14350"/>
                                        </p:tgtEl>
                                      </p:cBhvr>
                                    </p:animEffect>
                                  </p:childTnLst>
                                </p:cTn>
                              </p:par>
                            </p:childTnLst>
                          </p:cTn>
                        </p:par>
                        <p:par>
                          <p:cTn id="98" fill="hold">
                            <p:stCondLst>
                              <p:cond delay="8000"/>
                            </p:stCondLst>
                            <p:childTnLst>
                              <p:par>
                                <p:cTn id="99" presetID="22" presetClass="entr" presetSubtype="1" fill="hold" grpId="0" nodeType="afterEffect">
                                  <p:stCondLst>
                                    <p:cond delay="0"/>
                                  </p:stCondLst>
                                  <p:childTnLst>
                                    <p:set>
                                      <p:cBhvr>
                                        <p:cTn id="100" dur="1" fill="hold">
                                          <p:stCondLst>
                                            <p:cond delay="0"/>
                                          </p:stCondLst>
                                        </p:cTn>
                                        <p:tgtEl>
                                          <p:spTgt spid="14352"/>
                                        </p:tgtEl>
                                        <p:attrNameLst>
                                          <p:attrName>style.visibility</p:attrName>
                                        </p:attrNameLst>
                                      </p:cBhvr>
                                      <p:to>
                                        <p:strVal val="visible"/>
                                      </p:to>
                                    </p:set>
                                    <p:animEffect transition="in" filter="wipe(up)">
                                      <p:cBhvr>
                                        <p:cTn id="101" dur="500"/>
                                        <p:tgtEl>
                                          <p:spTgt spid="14352"/>
                                        </p:tgtEl>
                                      </p:cBhvr>
                                    </p:animEffect>
                                  </p:childTnLst>
                                </p:cTn>
                              </p:par>
                            </p:childTnLst>
                          </p:cTn>
                        </p:par>
                        <p:par>
                          <p:cTn id="102" fill="hold">
                            <p:stCondLst>
                              <p:cond delay="8500"/>
                            </p:stCondLst>
                            <p:childTnLst>
                              <p:par>
                                <p:cTn id="103" presetID="1" presetClass="entr" presetSubtype="0" fill="hold" grpId="0" nodeType="afterEffect">
                                  <p:stCondLst>
                                    <p:cond delay="0"/>
                                  </p:stCondLst>
                                  <p:childTnLst>
                                    <p:set>
                                      <p:cBhvr>
                                        <p:cTn id="104" dur="1" fill="hold">
                                          <p:stCondLst>
                                            <p:cond delay="0"/>
                                          </p:stCondLst>
                                        </p:cTn>
                                        <p:tgtEl>
                                          <p:spTgt spid="14362"/>
                                        </p:tgtEl>
                                        <p:attrNameLst>
                                          <p:attrName>style.visibility</p:attrName>
                                        </p:attrNameLst>
                                      </p:cBhvr>
                                      <p:to>
                                        <p:strVal val="visible"/>
                                      </p:to>
                                    </p:set>
                                  </p:childTnLst>
                                </p:cTn>
                              </p:par>
                            </p:childTnLst>
                          </p:cTn>
                        </p:par>
                        <p:par>
                          <p:cTn id="105" fill="hold">
                            <p:stCondLst>
                              <p:cond delay="8500"/>
                            </p:stCondLst>
                            <p:childTnLst>
                              <p:par>
                                <p:cTn id="106" presetID="22" presetClass="entr" presetSubtype="8" fill="hold" grpId="0" nodeType="afterEffect">
                                  <p:stCondLst>
                                    <p:cond delay="0"/>
                                  </p:stCondLst>
                                  <p:childTnLst>
                                    <p:set>
                                      <p:cBhvr>
                                        <p:cTn id="107" dur="1" fill="hold">
                                          <p:stCondLst>
                                            <p:cond delay="0"/>
                                          </p:stCondLst>
                                        </p:cTn>
                                        <p:tgtEl>
                                          <p:spTgt spid="14361"/>
                                        </p:tgtEl>
                                        <p:attrNameLst>
                                          <p:attrName>style.visibility</p:attrName>
                                        </p:attrNameLst>
                                      </p:cBhvr>
                                      <p:to>
                                        <p:strVal val="visible"/>
                                      </p:to>
                                    </p:set>
                                    <p:animEffect transition="in" filter="wipe(left)">
                                      <p:cBhvr>
                                        <p:cTn id="108" dur="500"/>
                                        <p:tgtEl>
                                          <p:spTgt spid="14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ldLvl="0" animBg="1" autoUpdateAnimBg="0"/>
      <p:bldP spid="14343" grpId="0" bldLvl="0" animBg="1" autoUpdateAnimBg="0"/>
      <p:bldP spid="14346" grpId="0" bldLvl="0" animBg="1" autoUpdateAnimBg="0"/>
      <p:bldP spid="14349" grpId="0" bldLvl="0" animBg="1" autoUpdateAnimBg="0"/>
      <p:bldP spid="14352" grpId="0" bldLvl="0" animBg="1" autoUpdateAnimBg="0"/>
      <p:bldP spid="14353" grpId="0" autoUpdateAnimBg="0"/>
      <p:bldP spid="14354" grpId="0"/>
      <p:bldP spid="14355" grpId="0" autoUpdateAnimBg="0"/>
      <p:bldP spid="14356" grpId="0" bldLvl="0" animBg="1"/>
      <p:bldP spid="14357" grpId="0" autoUpdateAnimBg="0"/>
      <p:bldP spid="14358" grpId="0" autoUpdateAnimBg="0"/>
      <p:bldP spid="14359" grpId="0" autoUpdateAnimBg="0"/>
      <p:bldP spid="14360" grpId="0"/>
      <p:bldP spid="14361" grpId="0" autoUpdateAnimBg="0"/>
      <p:bldP spid="14362" grpId="0" autoUpdateAnimBg="0"/>
      <p:bldP spid="14366" grpId="0" autoUpdateAnimBg="0"/>
      <p:bldP spid="14367"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6239" r="7060"/>
          <a:stretch>
            <a:fillRect/>
          </a:stretch>
        </p:blipFill>
        <p:spPr>
          <a:xfrm>
            <a:off x="739762" y="2518118"/>
            <a:ext cx="7145741" cy="4152182"/>
          </a:xfrm>
          <a:prstGeom prst="rect">
            <a:avLst/>
          </a:prstGeom>
        </p:spPr>
      </p:pic>
      <p:sp>
        <p:nvSpPr>
          <p:cNvPr id="2" name="标题 1"/>
          <p:cNvSpPr>
            <a:spLocks noGrp="1"/>
          </p:cNvSpPr>
          <p:nvPr>
            <p:ph type="title"/>
          </p:nvPr>
        </p:nvSpPr>
        <p:spPr>
          <a:xfrm>
            <a:off x="838200" y="0"/>
            <a:ext cx="10515600" cy="1021543"/>
          </a:xfrm>
        </p:spPr>
        <p:txBody>
          <a:bodyPr/>
          <a:lstStyle/>
          <a:p>
            <a:r>
              <a:rPr lang="zh-CN" altLang="en-US" dirty="0"/>
              <a:t>降低学术交流效率</a:t>
            </a:r>
          </a:p>
        </p:txBody>
      </p:sp>
      <p:graphicFrame>
        <p:nvGraphicFramePr>
          <p:cNvPr id="5" name="图示 4"/>
          <p:cNvGraphicFramePr/>
          <p:nvPr/>
        </p:nvGraphicFramePr>
        <p:xfrm>
          <a:off x="6822830" y="2528082"/>
          <a:ext cx="5138879" cy="33085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图片 3"/>
          <p:cNvPicPr>
            <a:picLocks noChangeAspect="1"/>
          </p:cNvPicPr>
          <p:nvPr/>
        </p:nvPicPr>
        <p:blipFill rotWithShape="1">
          <a:blip r:embed="rId9">
            <a:extLst>
              <a:ext uri="{28A0092B-C50C-407E-A947-70E740481C1C}">
                <a14:useLocalDpi xmlns:a14="http://schemas.microsoft.com/office/drawing/2010/main" val="0"/>
              </a:ext>
            </a:extLst>
          </a:blip>
          <a:srcRect b="22895"/>
          <a:stretch>
            <a:fillRect/>
          </a:stretch>
        </p:blipFill>
        <p:spPr>
          <a:xfrm>
            <a:off x="838200" y="1166786"/>
            <a:ext cx="10515600" cy="1351331"/>
          </a:xfrm>
          <a:prstGeom prst="rect">
            <a:avLst/>
          </a:prstGeom>
        </p:spPr>
      </p:pic>
      <p:pic>
        <p:nvPicPr>
          <p:cNvPr id="6" name="图片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25706" y="1166786"/>
            <a:ext cx="1328094" cy="1361296"/>
          </a:xfrm>
          <a:prstGeom prst="rect">
            <a:avLst/>
          </a:prstGeom>
        </p:spPr>
      </p:pic>
      <p:sp>
        <p:nvSpPr>
          <p:cNvPr id="3" name="文本框 2"/>
          <p:cNvSpPr txBox="1"/>
          <p:nvPr/>
        </p:nvSpPr>
        <p:spPr>
          <a:xfrm>
            <a:off x="1217434" y="2002497"/>
            <a:ext cx="6668069" cy="830997"/>
          </a:xfrm>
          <a:prstGeom prst="rect">
            <a:avLst/>
          </a:prstGeom>
          <a:noFill/>
        </p:spPr>
        <p:txBody>
          <a:bodyPr wrap="square" rtlCol="0">
            <a:spAutoFit/>
          </a:bodyPr>
          <a:lstStyle/>
          <a:p>
            <a:r>
              <a:rPr lang="en-US" altLang="zh-CN" sz="2400" dirty="0" err="1">
                <a:solidFill>
                  <a:schemeClr val="bg1"/>
                </a:solidFill>
                <a:latin typeface="+mn-ea"/>
              </a:rPr>
              <a:t>XENONnT</a:t>
            </a:r>
            <a:r>
              <a:rPr lang="zh-CN" altLang="en-US" sz="2400" dirty="0">
                <a:solidFill>
                  <a:schemeClr val="bg1"/>
                </a:solidFill>
                <a:latin typeface="+mn-ea"/>
              </a:rPr>
              <a:t>的异常信号：</a:t>
            </a:r>
            <a:r>
              <a:rPr lang="zh-CN" altLang="en-US" sz="2400" dirty="0">
                <a:solidFill>
                  <a:schemeClr val="bg1"/>
                </a:solidFill>
              </a:rPr>
              <a:t>重大事件，文章井喷</a:t>
            </a:r>
          </a:p>
          <a:p>
            <a:endParaRPr lang="zh-CN" altLang="en-US" sz="2400" dirty="0">
              <a:latin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降低学术交流效率</a:t>
            </a:r>
          </a:p>
        </p:txBody>
      </p:sp>
      <p:sp>
        <p:nvSpPr>
          <p:cNvPr id="4" name="矩形 3"/>
          <p:cNvSpPr/>
          <p:nvPr/>
        </p:nvSpPr>
        <p:spPr>
          <a:xfrm>
            <a:off x="6324600" y="3295856"/>
            <a:ext cx="5029200" cy="2308324"/>
          </a:xfrm>
          <a:prstGeom prst="rect">
            <a:avLst/>
          </a:prstGeom>
        </p:spPr>
        <p:txBody>
          <a:bodyPr wrap="square">
            <a:spAutoFit/>
          </a:bodyPr>
          <a:lstStyle/>
          <a:p>
            <a:r>
              <a:rPr lang="en-US" altLang="zh-CN" dirty="0" err="1">
                <a:solidFill>
                  <a:srgbClr val="000000"/>
                </a:solidFill>
                <a:latin typeface="+mn-ea"/>
              </a:rPr>
              <a:t>arXiv</a:t>
            </a:r>
            <a:r>
              <a:rPr lang="en-US" altLang="zh-CN" dirty="0">
                <a:solidFill>
                  <a:srgbClr val="000000"/>
                </a:solidFill>
                <a:latin typeface="+mn-ea"/>
              </a:rPr>
              <a:t> is a free distribution service and </a:t>
            </a:r>
            <a:r>
              <a:rPr lang="en-US" altLang="zh-CN" dirty="0">
                <a:solidFill>
                  <a:srgbClr val="FF0000"/>
                </a:solidFill>
                <a:latin typeface="+mn-ea"/>
              </a:rPr>
              <a:t>an open-access archive </a:t>
            </a:r>
            <a:r>
              <a:rPr lang="en-US" altLang="zh-CN" dirty="0">
                <a:solidFill>
                  <a:srgbClr val="000000"/>
                </a:solidFill>
                <a:latin typeface="+mn-ea"/>
              </a:rPr>
              <a:t>for 1,778,379 scholarly articles in the fields of physics, mathematics, computer science, quantitative biology, quantitative finance, statistics, electrical engineering and systems science, and economics. </a:t>
            </a:r>
          </a:p>
          <a:p>
            <a:endParaRPr lang="en-US" altLang="zh-CN" dirty="0">
              <a:solidFill>
                <a:srgbClr val="000000"/>
              </a:solidFill>
              <a:latin typeface="+mn-ea"/>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56309"/>
            <a:ext cx="10058400" cy="1172360"/>
          </a:xfrm>
          <a:prstGeom prst="rect">
            <a:avLst/>
          </a:prstGeom>
        </p:spPr>
      </p:pic>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t="1283" b="15896"/>
          <a:stretch>
            <a:fillRect/>
          </a:stretch>
        </p:blipFill>
        <p:spPr>
          <a:xfrm>
            <a:off x="838199" y="3271519"/>
            <a:ext cx="5257800" cy="2207180"/>
          </a:xfrm>
          <a:prstGeom prst="rect">
            <a:avLst/>
          </a:prstGeom>
        </p:spPr>
      </p:pic>
      <p:sp>
        <p:nvSpPr>
          <p:cNvPr id="11" name="矩形 10"/>
          <p:cNvSpPr/>
          <p:nvPr/>
        </p:nvSpPr>
        <p:spPr>
          <a:xfrm>
            <a:off x="2151458" y="5545832"/>
            <a:ext cx="7889083" cy="461665"/>
          </a:xfrm>
          <a:prstGeom prst="rect">
            <a:avLst/>
          </a:prstGeom>
        </p:spPr>
        <p:txBody>
          <a:bodyPr wrap="none">
            <a:spAutoFit/>
          </a:bodyPr>
          <a:lstStyle/>
          <a:p>
            <a:r>
              <a:rPr lang="en-US" altLang="zh-CN" sz="2400" dirty="0">
                <a:solidFill>
                  <a:srgbClr val="000000"/>
                </a:solidFill>
                <a:latin typeface="+mn-ea"/>
              </a:rPr>
              <a:t>Materials on this site are </a:t>
            </a:r>
            <a:r>
              <a:rPr lang="en-US" altLang="zh-CN" sz="2400" dirty="0">
                <a:solidFill>
                  <a:srgbClr val="FF0000"/>
                </a:solidFill>
                <a:latin typeface="+mn-ea"/>
              </a:rPr>
              <a:t>not peer-reviewed </a:t>
            </a:r>
            <a:r>
              <a:rPr lang="en-US" altLang="zh-CN" sz="2400" dirty="0">
                <a:solidFill>
                  <a:srgbClr val="000000"/>
                </a:solidFill>
                <a:latin typeface="+mn-ea"/>
              </a:rPr>
              <a:t>by </a:t>
            </a:r>
            <a:r>
              <a:rPr lang="en-US" altLang="zh-CN" sz="2400" dirty="0" err="1">
                <a:solidFill>
                  <a:srgbClr val="000000"/>
                </a:solidFill>
                <a:latin typeface="+mn-ea"/>
              </a:rPr>
              <a:t>arXiv</a:t>
            </a:r>
            <a:r>
              <a:rPr lang="en-US" altLang="zh-CN" sz="2400" dirty="0">
                <a:solidFill>
                  <a:srgbClr val="000000"/>
                </a:solidFill>
                <a:latin typeface="+mn-ea"/>
              </a:rPr>
              <a:t>.</a:t>
            </a:r>
            <a:endParaRPr lang="zh-CN" altLang="en-US" sz="2400" dirty="0">
              <a:latin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缺乏合适的审稿人</a:t>
            </a:r>
          </a:p>
        </p:txBody>
      </p:sp>
      <p:pic>
        <p:nvPicPr>
          <p:cNvPr id="6" name="图片 5"/>
          <p:cNvPicPr>
            <a:picLocks noChangeAspect="1"/>
          </p:cNvPicPr>
          <p:nvPr/>
        </p:nvPicPr>
        <p:blipFill>
          <a:blip r:embed="rId3"/>
          <a:stretch>
            <a:fillRect/>
          </a:stretch>
        </p:blipFill>
        <p:spPr>
          <a:xfrm>
            <a:off x="6607936" y="1549592"/>
            <a:ext cx="3493311" cy="381033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20" y="1928812"/>
            <a:ext cx="4514850" cy="3000375"/>
          </a:xfrm>
          <a:prstGeom prst="rect">
            <a:avLst/>
          </a:prstGeom>
        </p:spPr>
      </p:pic>
      <p:sp>
        <p:nvSpPr>
          <p:cNvPr id="7" name="文本框 6"/>
          <p:cNvSpPr txBox="1"/>
          <p:nvPr/>
        </p:nvSpPr>
        <p:spPr>
          <a:xfrm>
            <a:off x="3015069" y="5359922"/>
            <a:ext cx="6138930" cy="646331"/>
          </a:xfrm>
          <a:prstGeom prst="rect">
            <a:avLst/>
          </a:prstGeom>
          <a:noFill/>
        </p:spPr>
        <p:txBody>
          <a:bodyPr wrap="square" rtlCol="0">
            <a:spAutoFit/>
          </a:bodyPr>
          <a:lstStyle/>
          <a:p>
            <a:r>
              <a:rPr lang="zh-CN" altLang="en-US" sz="3600" dirty="0"/>
              <a:t>一篇文献，你需要看多长时间？</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缺乏合适的审稿人</a:t>
            </a:r>
          </a:p>
        </p:txBody>
      </p:sp>
      <p:pic>
        <p:nvPicPr>
          <p:cNvPr id="5" name="图片 4"/>
          <p:cNvPicPr/>
          <p:nvPr/>
        </p:nvPicPr>
        <p:blipFill rotWithShape="1">
          <a:blip r:embed="rId3">
            <a:extLst>
              <a:ext uri="{28A0092B-C50C-407E-A947-70E740481C1C}">
                <a14:useLocalDpi xmlns:a14="http://schemas.microsoft.com/office/drawing/2010/main" val="0"/>
              </a:ext>
            </a:extLst>
          </a:blip>
          <a:srcRect b="7750"/>
          <a:stretch>
            <a:fillRect/>
          </a:stretch>
        </p:blipFill>
        <p:spPr bwMode="auto">
          <a:xfrm>
            <a:off x="838200" y="1671636"/>
            <a:ext cx="3810000" cy="3514725"/>
          </a:xfrm>
          <a:prstGeom prst="rect">
            <a:avLst/>
          </a:prstGeom>
          <a:ln>
            <a:noFill/>
          </a:ln>
        </p:spPr>
      </p:pic>
      <p:sp>
        <p:nvSpPr>
          <p:cNvPr id="6" name="矩形 5"/>
          <p:cNvSpPr/>
          <p:nvPr/>
        </p:nvSpPr>
        <p:spPr>
          <a:xfrm>
            <a:off x="5137597" y="5009882"/>
            <a:ext cx="838200" cy="324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4"/>
          <a:srcRect r="9048"/>
          <a:stretch>
            <a:fillRect/>
          </a:stretch>
        </p:blipFill>
        <p:spPr>
          <a:xfrm>
            <a:off x="6786093" y="1671636"/>
            <a:ext cx="3966095" cy="3515857"/>
          </a:xfrm>
          <a:prstGeom prst="rect">
            <a:avLst/>
          </a:prstGeom>
        </p:spPr>
      </p:pic>
      <p:sp>
        <p:nvSpPr>
          <p:cNvPr id="10" name="文本框 9"/>
          <p:cNvSpPr txBox="1"/>
          <p:nvPr/>
        </p:nvSpPr>
        <p:spPr>
          <a:xfrm>
            <a:off x="4292957" y="5513288"/>
            <a:ext cx="3606085" cy="646331"/>
          </a:xfrm>
          <a:prstGeom prst="rect">
            <a:avLst/>
          </a:prstGeom>
          <a:noFill/>
        </p:spPr>
        <p:txBody>
          <a:bodyPr wrap="square" rtlCol="0">
            <a:spAutoFit/>
          </a:bodyPr>
          <a:lstStyle/>
          <a:p>
            <a:r>
              <a:rPr lang="zh-CN" altLang="en-US" sz="3600" dirty="0"/>
              <a:t>同行评议怎么了？</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缺乏合适的审稿人</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r="50073"/>
          <a:stretch>
            <a:fillRect/>
          </a:stretch>
        </p:blipFill>
        <p:spPr>
          <a:xfrm>
            <a:off x="1113680" y="1614085"/>
            <a:ext cx="2948457" cy="3324225"/>
          </a:xfrm>
          <a:prstGeom prst="rect">
            <a:avLst/>
          </a:prstGeom>
        </p:spPr>
      </p:pic>
      <p:pic>
        <p:nvPicPr>
          <p:cNvPr id="7" name="图片 6"/>
          <p:cNvPicPr>
            <a:picLocks noChangeAspect="1"/>
          </p:cNvPicPr>
          <p:nvPr/>
        </p:nvPicPr>
        <p:blipFill>
          <a:blip r:embed="rId4"/>
          <a:stretch>
            <a:fillRect/>
          </a:stretch>
        </p:blipFill>
        <p:spPr>
          <a:xfrm>
            <a:off x="8011162" y="1614085"/>
            <a:ext cx="2987299" cy="3322608"/>
          </a:xfrm>
          <a:prstGeom prst="rect">
            <a:avLst/>
          </a:prstGeom>
        </p:spPr>
      </p:pic>
      <p:sp>
        <p:nvSpPr>
          <p:cNvPr id="8" name="文本框 7"/>
          <p:cNvSpPr txBox="1"/>
          <p:nvPr/>
        </p:nvSpPr>
        <p:spPr>
          <a:xfrm>
            <a:off x="838200" y="5227093"/>
            <a:ext cx="4795801" cy="400110"/>
          </a:xfrm>
          <a:prstGeom prst="rect">
            <a:avLst/>
          </a:prstGeom>
          <a:noFill/>
        </p:spPr>
        <p:txBody>
          <a:bodyPr wrap="square" rtlCol="0">
            <a:spAutoFit/>
          </a:bodyPr>
          <a:lstStyle/>
          <a:p>
            <a:r>
              <a:rPr lang="zh-CN" altLang="en-US" sz="2000" dirty="0">
                <a:latin typeface="+mn-ea"/>
              </a:rPr>
              <a:t>收益：期刊支付的酬劳和审稿人的名声</a:t>
            </a:r>
          </a:p>
        </p:txBody>
      </p:sp>
      <p:sp>
        <p:nvSpPr>
          <p:cNvPr id="9" name="文本框 8"/>
          <p:cNvSpPr txBox="1"/>
          <p:nvPr/>
        </p:nvSpPr>
        <p:spPr>
          <a:xfrm>
            <a:off x="7969438" y="5227093"/>
            <a:ext cx="3070746" cy="400110"/>
          </a:xfrm>
          <a:prstGeom prst="rect">
            <a:avLst/>
          </a:prstGeom>
          <a:noFill/>
        </p:spPr>
        <p:txBody>
          <a:bodyPr wrap="square" rtlCol="0">
            <a:spAutoFit/>
          </a:bodyPr>
          <a:lstStyle/>
          <a:p>
            <a:r>
              <a:rPr lang="zh-CN" altLang="en-US" sz="2000" dirty="0"/>
              <a:t>付出：大量的时间精力</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对创新的鼓励不足</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284559"/>
            <a:ext cx="2136820" cy="1526300"/>
          </a:xfrm>
          <a:prstGeom prst="rect">
            <a:avLst/>
          </a:prstGeom>
        </p:spPr>
      </p:pic>
      <p:sp>
        <p:nvSpPr>
          <p:cNvPr id="6" name="矩形 5"/>
          <p:cNvSpPr/>
          <p:nvPr/>
        </p:nvSpPr>
        <p:spPr>
          <a:xfrm>
            <a:off x="3251785" y="1678377"/>
            <a:ext cx="5207516" cy="369332"/>
          </a:xfrm>
          <a:prstGeom prst="rect">
            <a:avLst/>
          </a:prstGeom>
        </p:spPr>
        <p:txBody>
          <a:bodyPr wrap="none">
            <a:spAutoFit/>
          </a:bodyPr>
          <a:lstStyle/>
          <a:p>
            <a:r>
              <a:rPr lang="en-US" altLang="zh-CN" dirty="0"/>
              <a:t>The condensed matter physics</a:t>
            </a:r>
            <a:r>
              <a:rPr lang="zh-CN" altLang="en-US" dirty="0"/>
              <a:t>：more is different</a:t>
            </a:r>
          </a:p>
        </p:txBody>
      </p:sp>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r="34032"/>
          <a:stretch>
            <a:fillRect/>
          </a:stretch>
        </p:blipFill>
        <p:spPr>
          <a:xfrm>
            <a:off x="9435352" y="2684424"/>
            <a:ext cx="2136820" cy="1935870"/>
          </a:xfrm>
          <a:prstGeom prst="rect">
            <a:avLst/>
          </a:prstGeom>
        </p:spPr>
      </p:pic>
      <p:sp>
        <p:nvSpPr>
          <p:cNvPr id="8" name="文本框 7"/>
          <p:cNvSpPr txBox="1"/>
          <p:nvPr/>
        </p:nvSpPr>
        <p:spPr>
          <a:xfrm>
            <a:off x="3628053" y="3357357"/>
            <a:ext cx="5807299" cy="369332"/>
          </a:xfrm>
          <a:prstGeom prst="rect">
            <a:avLst/>
          </a:prstGeom>
          <a:noFill/>
        </p:spPr>
        <p:txBody>
          <a:bodyPr wrap="square" rtlCol="0">
            <a:spAutoFit/>
          </a:bodyPr>
          <a:lstStyle/>
          <a:p>
            <a:r>
              <a:rPr lang="en-US" altLang="zh-CN" dirty="0"/>
              <a:t>The theory of everything: the string theory, the big bang</a:t>
            </a:r>
            <a:endParaRPr lang="zh-CN" altLang="en-US" dirty="0"/>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873189"/>
            <a:ext cx="2136820" cy="2492957"/>
          </a:xfrm>
          <a:prstGeom prst="rect">
            <a:avLst/>
          </a:prstGeom>
        </p:spPr>
      </p:pic>
      <p:sp>
        <p:nvSpPr>
          <p:cNvPr id="12" name="文本框 11"/>
          <p:cNvSpPr txBox="1"/>
          <p:nvPr/>
        </p:nvSpPr>
        <p:spPr>
          <a:xfrm>
            <a:off x="3251785" y="4872251"/>
            <a:ext cx="5005111" cy="369332"/>
          </a:xfrm>
          <a:prstGeom prst="rect">
            <a:avLst/>
          </a:prstGeom>
          <a:noFill/>
        </p:spPr>
        <p:txBody>
          <a:bodyPr wrap="square" rtlCol="0">
            <a:spAutoFit/>
          </a:bodyPr>
          <a:lstStyle/>
          <a:p>
            <a:r>
              <a:rPr lang="zh-CN" altLang="en-US" dirty="0"/>
              <a:t>万物起源量子比特，弦网凝聚万物生</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对创新的鼓励不足</a:t>
            </a:r>
          </a:p>
        </p:txBody>
      </p:sp>
      <p:grpSp>
        <p:nvGrpSpPr>
          <p:cNvPr id="7" name="组合 6"/>
          <p:cNvGrpSpPr/>
          <p:nvPr/>
        </p:nvGrpSpPr>
        <p:grpSpPr>
          <a:xfrm>
            <a:off x="4715894" y="1402103"/>
            <a:ext cx="7001852" cy="3418135"/>
            <a:chOff x="819134" y="1312042"/>
            <a:chExt cx="7001852" cy="3418135"/>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79947"/>
            <a:stretch>
              <a:fillRect/>
            </a:stretch>
          </p:blipFill>
          <p:spPr>
            <a:xfrm>
              <a:off x="819134" y="1312042"/>
              <a:ext cx="7001852" cy="1046846"/>
            </a:xfrm>
            <a:prstGeom prst="rect">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54577"/>
            <a:stretch>
              <a:fillRect/>
            </a:stretch>
          </p:blipFill>
          <p:spPr>
            <a:xfrm>
              <a:off x="819134" y="2358888"/>
              <a:ext cx="7001852" cy="2371289"/>
            </a:xfrm>
            <a:prstGeom prst="rect">
              <a:avLst/>
            </a:prstGeom>
          </p:spPr>
        </p:pic>
      </p:gr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508" y="1924237"/>
            <a:ext cx="2136820" cy="2492957"/>
          </a:xfrm>
          <a:prstGeom prst="rect">
            <a:avLst/>
          </a:prstGeom>
        </p:spPr>
      </p:pic>
      <p:sp>
        <p:nvSpPr>
          <p:cNvPr id="10" name="文本框 9"/>
          <p:cNvSpPr txBox="1"/>
          <p:nvPr/>
        </p:nvSpPr>
        <p:spPr>
          <a:xfrm>
            <a:off x="609977" y="4836464"/>
            <a:ext cx="5248701" cy="1569660"/>
          </a:xfrm>
          <a:prstGeom prst="rect">
            <a:avLst/>
          </a:prstGeom>
          <a:noFill/>
        </p:spPr>
        <p:txBody>
          <a:bodyPr wrap="square" rtlCol="0">
            <a:spAutoFit/>
          </a:bodyPr>
          <a:lstStyle/>
          <a:p>
            <a:r>
              <a:rPr lang="en-US" altLang="zh-CN" sz="1600" dirty="0">
                <a:solidFill>
                  <a:schemeClr val="tx1">
                    <a:lumMod val="50000"/>
                    <a:lumOff val="50000"/>
                  </a:schemeClr>
                </a:solidFill>
                <a:latin typeface="+mn-ea"/>
              </a:rPr>
              <a:t>1991</a:t>
            </a:r>
            <a:r>
              <a:rPr lang="zh-CN" altLang="en-US" sz="1600" dirty="0">
                <a:solidFill>
                  <a:schemeClr val="tx1">
                    <a:lumMod val="50000"/>
                    <a:lumOff val="50000"/>
                  </a:schemeClr>
                </a:solidFill>
                <a:latin typeface="+mn-ea"/>
              </a:rPr>
              <a:t>年            美国麻省理工学院任教</a:t>
            </a:r>
            <a:endParaRPr lang="en-US" altLang="zh-CN" sz="1600" dirty="0">
              <a:solidFill>
                <a:schemeClr val="tx1">
                  <a:lumMod val="50000"/>
                  <a:lumOff val="50000"/>
                </a:schemeClr>
              </a:solidFill>
              <a:latin typeface="+mn-ea"/>
            </a:endParaRPr>
          </a:p>
          <a:p>
            <a:r>
              <a:rPr lang="en-US" altLang="zh-CN" sz="1600" dirty="0">
                <a:solidFill>
                  <a:schemeClr val="tx1">
                    <a:lumMod val="50000"/>
                    <a:lumOff val="50000"/>
                  </a:schemeClr>
                </a:solidFill>
                <a:latin typeface="+mn-ea"/>
              </a:rPr>
              <a:t>                       </a:t>
            </a:r>
            <a:r>
              <a:rPr lang="zh-CN" altLang="en-US" sz="1600" dirty="0">
                <a:solidFill>
                  <a:schemeClr val="tx1">
                    <a:lumMod val="50000"/>
                    <a:lumOff val="50000"/>
                  </a:schemeClr>
                </a:solidFill>
                <a:latin typeface="+mn-ea"/>
              </a:rPr>
              <a:t>先后担任助理教授、副教授、教授</a:t>
            </a:r>
            <a:endParaRPr lang="en-US" altLang="zh-CN" sz="1600" dirty="0">
              <a:solidFill>
                <a:schemeClr val="tx1">
                  <a:lumMod val="50000"/>
                  <a:lumOff val="50000"/>
                </a:schemeClr>
              </a:solidFill>
              <a:latin typeface="+mn-ea"/>
            </a:endParaRPr>
          </a:p>
          <a:p>
            <a:r>
              <a:rPr lang="en-US" altLang="zh-CN" sz="1600" dirty="0">
                <a:solidFill>
                  <a:schemeClr val="tx1">
                    <a:lumMod val="50000"/>
                    <a:lumOff val="50000"/>
                  </a:schemeClr>
                </a:solidFill>
                <a:latin typeface="+mn-ea"/>
              </a:rPr>
              <a:t>2002</a:t>
            </a:r>
            <a:r>
              <a:rPr lang="zh-CN" altLang="en-US" sz="1600" dirty="0">
                <a:solidFill>
                  <a:schemeClr val="tx1">
                    <a:lumMod val="50000"/>
                    <a:lumOff val="50000"/>
                  </a:schemeClr>
                </a:solidFill>
                <a:latin typeface="+mn-ea"/>
              </a:rPr>
              <a:t>年            当选美国物理学会会士</a:t>
            </a:r>
            <a:endParaRPr lang="en-US" altLang="zh-CN" sz="1600" dirty="0">
              <a:solidFill>
                <a:schemeClr val="tx1">
                  <a:lumMod val="50000"/>
                  <a:lumOff val="50000"/>
                </a:schemeClr>
              </a:solidFill>
              <a:latin typeface="+mn-ea"/>
            </a:endParaRPr>
          </a:p>
          <a:p>
            <a:r>
              <a:rPr lang="en-US" altLang="zh-CN" sz="1600" dirty="0">
                <a:solidFill>
                  <a:schemeClr val="tx1">
                    <a:lumMod val="50000"/>
                    <a:lumOff val="50000"/>
                  </a:schemeClr>
                </a:solidFill>
                <a:latin typeface="+mn-ea"/>
              </a:rPr>
              <a:t>2017</a:t>
            </a:r>
            <a:r>
              <a:rPr lang="zh-CN" altLang="en-US" sz="1600" dirty="0">
                <a:solidFill>
                  <a:schemeClr val="tx1">
                    <a:lumMod val="50000"/>
                    <a:lumOff val="50000"/>
                  </a:schemeClr>
                </a:solidFill>
                <a:latin typeface="+mn-ea"/>
              </a:rPr>
              <a:t>年            获凝聚态物理最高奖项</a:t>
            </a:r>
            <a:r>
              <a:rPr lang="en-US" altLang="zh-CN" sz="1600" dirty="0">
                <a:solidFill>
                  <a:schemeClr val="tx1">
                    <a:lumMod val="50000"/>
                    <a:lumOff val="50000"/>
                  </a:schemeClr>
                </a:solidFill>
                <a:latin typeface="+mn-ea"/>
              </a:rPr>
              <a:t>-</a:t>
            </a:r>
            <a:r>
              <a:rPr lang="zh-CN" altLang="en-US" sz="1600" dirty="0">
                <a:solidFill>
                  <a:schemeClr val="tx1">
                    <a:lumMod val="50000"/>
                    <a:lumOff val="50000"/>
                  </a:schemeClr>
                </a:solidFill>
                <a:latin typeface="+mn-ea"/>
              </a:rPr>
              <a:t>巴克利奖</a:t>
            </a:r>
            <a:endParaRPr lang="en-US" altLang="zh-CN" sz="1600" dirty="0">
              <a:solidFill>
                <a:schemeClr val="tx1">
                  <a:lumMod val="50000"/>
                  <a:lumOff val="50000"/>
                </a:schemeClr>
              </a:solidFill>
              <a:latin typeface="+mn-ea"/>
            </a:endParaRPr>
          </a:p>
          <a:p>
            <a:r>
              <a:rPr lang="en-US" altLang="zh-CN" sz="1600" dirty="0">
                <a:solidFill>
                  <a:schemeClr val="tx1">
                    <a:lumMod val="50000"/>
                    <a:lumOff val="50000"/>
                  </a:schemeClr>
                </a:solidFill>
                <a:latin typeface="+mn-ea"/>
              </a:rPr>
              <a:t>2018</a:t>
            </a:r>
            <a:r>
              <a:rPr lang="zh-CN" altLang="en-US" sz="1600" dirty="0">
                <a:solidFill>
                  <a:schemeClr val="tx1">
                    <a:lumMod val="50000"/>
                    <a:lumOff val="50000"/>
                  </a:schemeClr>
                </a:solidFill>
                <a:latin typeface="+mn-ea"/>
              </a:rPr>
              <a:t>年            当选美国科学院院士</a:t>
            </a:r>
            <a:endParaRPr lang="en-US" altLang="zh-CN" sz="1600" dirty="0">
              <a:solidFill>
                <a:schemeClr val="tx1">
                  <a:lumMod val="50000"/>
                  <a:lumOff val="50000"/>
                </a:schemeClr>
              </a:solidFill>
              <a:latin typeface="+mn-ea"/>
            </a:endParaRPr>
          </a:p>
          <a:p>
            <a:r>
              <a:rPr lang="en-US" altLang="zh-CN" sz="1600" dirty="0">
                <a:solidFill>
                  <a:schemeClr val="tx1">
                    <a:lumMod val="50000"/>
                    <a:lumOff val="50000"/>
                  </a:schemeClr>
                </a:solidFill>
                <a:latin typeface="+mn-ea"/>
              </a:rPr>
              <a:t>2018</a:t>
            </a:r>
            <a:r>
              <a:rPr lang="zh-CN" altLang="en-US" sz="1600" dirty="0">
                <a:solidFill>
                  <a:schemeClr val="tx1">
                    <a:lumMod val="50000"/>
                    <a:lumOff val="50000"/>
                  </a:schemeClr>
                </a:solidFill>
                <a:latin typeface="+mn-ea"/>
              </a:rPr>
              <a:t>年</a:t>
            </a:r>
            <a:r>
              <a:rPr lang="en-US" altLang="zh-CN" sz="1600" dirty="0">
                <a:solidFill>
                  <a:schemeClr val="tx1">
                    <a:lumMod val="50000"/>
                    <a:lumOff val="50000"/>
                  </a:schemeClr>
                </a:solidFill>
                <a:latin typeface="+mn-ea"/>
              </a:rPr>
              <a:t>8</a:t>
            </a:r>
            <a:r>
              <a:rPr lang="zh-CN" altLang="en-US" sz="1600" dirty="0">
                <a:solidFill>
                  <a:schemeClr val="tx1">
                    <a:lumMod val="50000"/>
                    <a:lumOff val="50000"/>
                  </a:schemeClr>
                </a:solidFill>
                <a:latin typeface="+mn-ea"/>
              </a:rPr>
              <a:t>月</a:t>
            </a:r>
            <a:r>
              <a:rPr lang="en-US" altLang="zh-CN" sz="1600" dirty="0">
                <a:solidFill>
                  <a:schemeClr val="tx1">
                    <a:lumMod val="50000"/>
                    <a:lumOff val="50000"/>
                  </a:schemeClr>
                </a:solidFill>
                <a:latin typeface="+mn-ea"/>
              </a:rPr>
              <a:t>8</a:t>
            </a:r>
            <a:r>
              <a:rPr lang="zh-CN" altLang="en-US" sz="1600" dirty="0">
                <a:solidFill>
                  <a:schemeClr val="tx1">
                    <a:lumMod val="50000"/>
                    <a:lumOff val="50000"/>
                  </a:schemeClr>
                </a:solidFill>
                <a:latin typeface="+mn-ea"/>
              </a:rPr>
              <a:t>日  获狄拉克奖章</a:t>
            </a:r>
          </a:p>
        </p:txBody>
      </p:sp>
      <p:sp>
        <p:nvSpPr>
          <p:cNvPr id="11" name="文本框 10"/>
          <p:cNvSpPr txBox="1"/>
          <p:nvPr/>
        </p:nvSpPr>
        <p:spPr>
          <a:xfrm>
            <a:off x="5909481" y="5223282"/>
            <a:ext cx="5950424" cy="461665"/>
          </a:xfrm>
          <a:prstGeom prst="rect">
            <a:avLst/>
          </a:prstGeom>
          <a:noFill/>
        </p:spPr>
        <p:txBody>
          <a:bodyPr wrap="square" rtlCol="0">
            <a:spAutoFit/>
          </a:bodyPr>
          <a:lstStyle/>
          <a:p>
            <a:r>
              <a:rPr lang="zh-CN" altLang="en-US" sz="2400" dirty="0"/>
              <a:t>给了很多大胆的创新工作一个发表的平台</a:t>
            </a:r>
          </a:p>
        </p:txBody>
      </p:sp>
      <p:sp>
        <p:nvSpPr>
          <p:cNvPr id="12" name="矩形 11"/>
          <p:cNvSpPr/>
          <p:nvPr/>
        </p:nvSpPr>
        <p:spPr>
          <a:xfrm>
            <a:off x="6096000" y="3143420"/>
            <a:ext cx="2897875" cy="2548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对创新的鼓励不足</a:t>
            </a:r>
          </a:p>
        </p:txBody>
      </p:sp>
      <p:grpSp>
        <p:nvGrpSpPr>
          <p:cNvPr id="5" name="组合 4"/>
          <p:cNvGrpSpPr/>
          <p:nvPr/>
        </p:nvGrpSpPr>
        <p:grpSpPr>
          <a:xfrm>
            <a:off x="333560" y="1557273"/>
            <a:ext cx="5734319" cy="3184386"/>
            <a:chOff x="361681" y="1674217"/>
            <a:chExt cx="7030792" cy="3696216"/>
          </a:xfrm>
        </p:grpSpPr>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r="1332"/>
            <a:stretch>
              <a:fillRect/>
            </a:stretch>
          </p:blipFill>
          <p:spPr>
            <a:xfrm>
              <a:off x="361681" y="1674217"/>
              <a:ext cx="7030792" cy="3696216"/>
            </a:xfrm>
            <a:prstGeom prst="rect">
              <a:avLst/>
            </a:prstGeom>
          </p:spPr>
        </p:pic>
        <p:sp>
          <p:nvSpPr>
            <p:cNvPr id="12" name="矩形 11"/>
            <p:cNvSpPr/>
            <p:nvPr/>
          </p:nvSpPr>
          <p:spPr>
            <a:xfrm>
              <a:off x="677839" y="4030525"/>
              <a:ext cx="6364406" cy="2412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6040092" y="2155011"/>
            <a:ext cx="5424027" cy="3508809"/>
            <a:chOff x="7228008" y="1952005"/>
            <a:chExt cx="6754168" cy="3962953"/>
          </a:xfrm>
        </p:grpSpPr>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008" y="1952005"/>
              <a:ext cx="6754168" cy="3962953"/>
            </a:xfrm>
            <a:prstGeom prst="rect">
              <a:avLst/>
            </a:prstGeom>
          </p:spPr>
        </p:pic>
        <p:sp>
          <p:nvSpPr>
            <p:cNvPr id="16" name="矩形 15"/>
            <p:cNvSpPr/>
            <p:nvPr/>
          </p:nvSpPr>
          <p:spPr>
            <a:xfrm>
              <a:off x="7371533" y="3792395"/>
              <a:ext cx="6610643" cy="8205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591419" y="5678832"/>
            <a:ext cx="5754791" cy="461665"/>
          </a:xfrm>
          <a:prstGeom prst="rect">
            <a:avLst/>
          </a:prstGeom>
          <a:noFill/>
        </p:spPr>
        <p:txBody>
          <a:bodyPr wrap="square" rtlCol="0">
            <a:spAutoFit/>
          </a:bodyPr>
          <a:lstStyle/>
          <a:p>
            <a:r>
              <a:rPr lang="zh-CN" altLang="en-US" sz="2400" dirty="0"/>
              <a:t>评审人答复：你的工作不重要，不抓眼球</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对创新的鼓励不足</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48001"/>
            <a:ext cx="4762500" cy="4762500"/>
          </a:xfrm>
          <a:prstGeom prst="rect">
            <a:avLst/>
          </a:prstGeom>
        </p:spPr>
      </p:pic>
      <p:sp>
        <p:nvSpPr>
          <p:cNvPr id="11" name="矩形 10"/>
          <p:cNvSpPr/>
          <p:nvPr/>
        </p:nvSpPr>
        <p:spPr>
          <a:xfrm>
            <a:off x="5736609" y="1348001"/>
            <a:ext cx="5617192" cy="5016758"/>
          </a:xfrm>
          <a:prstGeom prst="rect">
            <a:avLst/>
          </a:prstGeom>
        </p:spPr>
        <p:txBody>
          <a:bodyPr wrap="square">
            <a:spAutoFit/>
          </a:bodyPr>
          <a:lstStyle/>
          <a:p>
            <a:r>
              <a:rPr lang="en-US" altLang="zh-CN" sz="1600" b="1" dirty="0">
                <a:solidFill>
                  <a:srgbClr val="505050"/>
                </a:solidFill>
                <a:latin typeface="+mn-ea"/>
              </a:rPr>
              <a:t>Xiao-Gang Wen</a:t>
            </a:r>
            <a:r>
              <a:rPr lang="en-US" altLang="zh-CN" sz="1600" dirty="0">
                <a:solidFill>
                  <a:srgbClr val="505050"/>
                </a:solidFill>
                <a:latin typeface="+mn-ea"/>
              </a:rPr>
              <a:t>, born in Beijing, China, has </a:t>
            </a:r>
            <a:r>
              <a:rPr lang="en-US" altLang="zh-CN" sz="1600" dirty="0">
                <a:solidFill>
                  <a:srgbClr val="FF0000"/>
                </a:solidFill>
                <a:latin typeface="+mn-ea"/>
              </a:rPr>
              <a:t>pioneered the concept of topological order</a:t>
            </a:r>
            <a:r>
              <a:rPr lang="en-US" altLang="zh-CN" sz="1600" dirty="0">
                <a:solidFill>
                  <a:srgbClr val="505050"/>
                </a:solidFill>
                <a:latin typeface="+mn-ea"/>
              </a:rPr>
              <a:t> as a new principle to understand gapped quantum systems. </a:t>
            </a:r>
          </a:p>
          <a:p>
            <a:endParaRPr lang="en-US" altLang="zh-CN" sz="1600" dirty="0">
              <a:solidFill>
                <a:srgbClr val="505050"/>
              </a:solidFill>
              <a:latin typeface="+mn-ea"/>
            </a:endParaRPr>
          </a:p>
          <a:p>
            <a:r>
              <a:rPr lang="en-US" altLang="zh-CN" sz="1600" dirty="0">
                <a:solidFill>
                  <a:srgbClr val="505050"/>
                </a:solidFill>
                <a:latin typeface="+mn-ea"/>
              </a:rPr>
              <a:t>He found that states with topological order contain non-trivial boundary excitations, and he developed chiral </a:t>
            </a:r>
            <a:r>
              <a:rPr lang="en-US" altLang="zh-CN" sz="1600" dirty="0" err="1">
                <a:solidFill>
                  <a:srgbClr val="505050"/>
                </a:solidFill>
                <a:latin typeface="+mn-ea"/>
              </a:rPr>
              <a:t>Luttinger</a:t>
            </a:r>
            <a:r>
              <a:rPr lang="en-US" altLang="zh-CN" sz="1600" dirty="0">
                <a:solidFill>
                  <a:srgbClr val="505050"/>
                </a:solidFill>
                <a:latin typeface="+mn-ea"/>
              </a:rPr>
              <a:t> theory for the boundary states of quantum Hall systems. </a:t>
            </a:r>
          </a:p>
          <a:p>
            <a:endParaRPr lang="en-US" altLang="zh-CN" sz="1600" dirty="0">
              <a:solidFill>
                <a:srgbClr val="505050"/>
              </a:solidFill>
              <a:latin typeface="+mn-ea"/>
            </a:endParaRPr>
          </a:p>
          <a:p>
            <a:r>
              <a:rPr lang="en-US" altLang="zh-CN" sz="1600" dirty="0">
                <a:solidFill>
                  <a:srgbClr val="505050"/>
                </a:solidFill>
                <a:latin typeface="+mn-ea"/>
              </a:rPr>
              <a:t>He realized that </a:t>
            </a:r>
            <a:r>
              <a:rPr lang="en-US" altLang="zh-CN" sz="1600" dirty="0">
                <a:solidFill>
                  <a:srgbClr val="FF0000"/>
                </a:solidFill>
                <a:latin typeface="+mn-ea"/>
              </a:rPr>
              <a:t>quantum Hall states</a:t>
            </a:r>
            <a:r>
              <a:rPr lang="en-US" altLang="zh-CN" sz="1600" dirty="0">
                <a:solidFill>
                  <a:srgbClr val="505050"/>
                </a:solidFill>
                <a:latin typeface="+mn-ea"/>
              </a:rPr>
              <a:t> fall outside of the usual Landau paradigm for characterizing phases of matter, and he showed how to classify them.  </a:t>
            </a:r>
          </a:p>
          <a:p>
            <a:endParaRPr lang="en-US" altLang="zh-CN" sz="1600" dirty="0">
              <a:solidFill>
                <a:srgbClr val="505050"/>
              </a:solidFill>
              <a:latin typeface="+mn-ea"/>
            </a:endParaRPr>
          </a:p>
          <a:p>
            <a:r>
              <a:rPr lang="en-US" altLang="zh-CN" sz="1600" dirty="0">
                <a:solidFill>
                  <a:srgbClr val="505050"/>
                </a:solidFill>
                <a:latin typeface="+mn-ea"/>
              </a:rPr>
              <a:t>He unveiled deep connections between topological order and entanglement. More recently, he has developed the concept of symmetry protected topological phases. </a:t>
            </a:r>
          </a:p>
          <a:p>
            <a:endParaRPr lang="en-US" altLang="zh-CN" sz="1600" dirty="0">
              <a:solidFill>
                <a:srgbClr val="505050"/>
              </a:solidFill>
              <a:latin typeface="+mn-ea"/>
            </a:endParaRPr>
          </a:p>
          <a:p>
            <a:r>
              <a:rPr lang="en-US" altLang="zh-CN" sz="1600" dirty="0">
                <a:solidFill>
                  <a:srgbClr val="505050"/>
                </a:solidFill>
                <a:latin typeface="+mn-ea"/>
              </a:rPr>
              <a:t>These ideas have close connections to anomalies in quantum field theory.</a:t>
            </a:r>
            <a:endParaRPr lang="zh-CN" altLang="en-US" sz="1600" dirty="0">
              <a:latin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对创新的鼓励不足</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48001"/>
            <a:ext cx="4762500" cy="4762500"/>
          </a:xfrm>
          <a:prstGeom prst="rect">
            <a:avLst/>
          </a:prstGeom>
        </p:spPr>
      </p:pic>
      <p:grpSp>
        <p:nvGrpSpPr>
          <p:cNvPr id="6" name="组合 5"/>
          <p:cNvGrpSpPr/>
          <p:nvPr/>
        </p:nvGrpSpPr>
        <p:grpSpPr>
          <a:xfrm>
            <a:off x="5600700" y="1348001"/>
            <a:ext cx="6134956" cy="3768410"/>
            <a:chOff x="5600700" y="1348001"/>
            <a:chExt cx="6134956" cy="3768410"/>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3147" t="36356" b="29494"/>
            <a:stretch>
              <a:fillRect/>
            </a:stretch>
          </p:blipFill>
          <p:spPr>
            <a:xfrm>
              <a:off x="5600700" y="3824847"/>
              <a:ext cx="6126426" cy="1291564"/>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700" y="1348001"/>
              <a:ext cx="6134956" cy="2476846"/>
            </a:xfrm>
            <a:prstGeom prst="rect">
              <a:avLst/>
            </a:prstGeom>
          </p:spPr>
        </p:pic>
      </p:grpSp>
      <p:sp>
        <p:nvSpPr>
          <p:cNvPr id="7" name="文本框 6"/>
          <p:cNvSpPr txBox="1"/>
          <p:nvPr/>
        </p:nvSpPr>
        <p:spPr>
          <a:xfrm>
            <a:off x="5600700" y="5346525"/>
            <a:ext cx="6591300" cy="707886"/>
          </a:xfrm>
          <a:prstGeom prst="rect">
            <a:avLst/>
          </a:prstGeom>
          <a:noFill/>
        </p:spPr>
        <p:txBody>
          <a:bodyPr wrap="square" rtlCol="0">
            <a:spAutoFit/>
          </a:bodyPr>
          <a:lstStyle/>
          <a:p>
            <a:r>
              <a:rPr lang="zh-CN" altLang="en-US" sz="2000" dirty="0">
                <a:latin typeface="+mn-ea"/>
              </a:rPr>
              <a:t>审稿人：这篇文章用了很多花花哨哨弦论数学</a:t>
            </a:r>
            <a:endParaRPr lang="en-US" altLang="zh-CN" sz="2000" dirty="0">
              <a:latin typeface="+mn-ea"/>
            </a:endParaRPr>
          </a:p>
          <a:p>
            <a:r>
              <a:rPr lang="en-US" altLang="zh-CN" sz="2000" dirty="0">
                <a:latin typeface="+mn-ea"/>
              </a:rPr>
              <a:t>              </a:t>
            </a:r>
            <a:r>
              <a:rPr lang="zh-CN" altLang="en-US" sz="2000" dirty="0">
                <a:latin typeface="+mn-ea"/>
              </a:rPr>
              <a:t>看不出有什么物理意义。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5" name="TextBox 23"/>
          <p:cNvSpPr txBox="1">
            <a:spLocks noChangeArrowheads="1"/>
          </p:cNvSpPr>
          <p:nvPr/>
        </p:nvSpPr>
        <p:spPr bwMode="auto">
          <a:xfrm>
            <a:off x="3792644" y="3064018"/>
            <a:ext cx="7824100" cy="129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50000"/>
              </a:lnSpc>
              <a:spcBef>
                <a:spcPct val="0"/>
              </a:spcBef>
              <a:spcAft>
                <a:spcPct val="0"/>
              </a:spcAft>
              <a:buClrTx/>
              <a:buSzTx/>
              <a:buFontTx/>
              <a:buNone/>
              <a:defRPr/>
            </a:pP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广义概念                  </a:t>
            </a: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狭义概念</a:t>
            </a:r>
            <a:endPar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3765" rtl="0" eaLnBrk="1" fontAlgn="base" latinLnBrk="0" hangingPunct="1">
              <a:lnSpc>
                <a:spcPct val="150000"/>
              </a:lnSpc>
              <a:spcBef>
                <a:spcPct val="0"/>
              </a:spcBef>
              <a:spcAft>
                <a:spcPct val="0"/>
              </a:spcAft>
              <a:buClrTx/>
              <a:buSzTx/>
              <a:buFontTx/>
              <a:buNone/>
              <a:defRPr/>
            </a:pP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评审流程       </a:t>
            </a:r>
            <a:r>
              <a:rPr kumimoji="0" lang="zh-CN" altLang="en-US" sz="2600" b="0" i="0" u="none" strike="noStrike" kern="1200" cap="none" spc="0" normalizeH="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0" lang="en-US" altLang="zh-CN"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2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发展起源</a:t>
            </a:r>
          </a:p>
        </p:txBody>
      </p:sp>
      <p:sp>
        <p:nvSpPr>
          <p:cNvPr id="10246" name="TextBox 25"/>
          <p:cNvSpPr txBox="1">
            <a:spLocks noChangeArrowheads="1"/>
          </p:cNvSpPr>
          <p:nvPr/>
        </p:nvSpPr>
        <p:spPr bwMode="auto">
          <a:xfrm>
            <a:off x="3778363" y="2349922"/>
            <a:ext cx="550806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同行评议的概念</a:t>
            </a:r>
          </a:p>
        </p:txBody>
      </p:sp>
      <p:sp>
        <p:nvSpPr>
          <p:cNvPr id="10247" name="TextBox 26"/>
          <p:cNvSpPr txBox="1">
            <a:spLocks noChangeArrowheads="1"/>
          </p:cNvSpPr>
          <p:nvPr/>
        </p:nvSpPr>
        <p:spPr bwMode="auto">
          <a:xfrm>
            <a:off x="1198095" y="2245187"/>
            <a:ext cx="2062480"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01</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3778363" y="5008427"/>
            <a:ext cx="1393505" cy="830997"/>
          </a:xfrm>
          <a:prstGeom prst="rect">
            <a:avLst/>
          </a:prstGeom>
          <a:noFill/>
        </p:spPr>
        <p:txBody>
          <a:bodyPr wrap="square" rtlCol="0">
            <a:spAutoFit/>
          </a:bodyPr>
          <a:lstStyle/>
          <a:p>
            <a:pPr algn="r"/>
            <a:r>
              <a:rPr lang="zh-CN" altLang="en-US" sz="2400" dirty="0">
                <a:latin typeface="+mj-ea"/>
                <a:ea typeface="+mj-ea"/>
              </a:rPr>
              <a:t>主讲人：</a:t>
            </a:r>
            <a:endParaRPr lang="en-US" altLang="zh-CN" sz="2400" dirty="0">
              <a:latin typeface="+mj-ea"/>
              <a:ea typeface="+mj-ea"/>
            </a:endParaRPr>
          </a:p>
          <a:p>
            <a:pPr algn="r"/>
            <a:r>
              <a:rPr lang="zh-CN" altLang="en-US" sz="2400" dirty="0">
                <a:latin typeface="+mj-ea"/>
                <a:ea typeface="+mj-ea"/>
              </a:rPr>
              <a:t>组   员：</a:t>
            </a:r>
          </a:p>
        </p:txBody>
      </p:sp>
      <p:sp>
        <p:nvSpPr>
          <p:cNvPr id="3" name="矩形 2"/>
          <p:cNvSpPr/>
          <p:nvPr/>
        </p:nvSpPr>
        <p:spPr>
          <a:xfrm>
            <a:off x="4988004" y="5008427"/>
            <a:ext cx="1097280" cy="460375"/>
          </a:xfrm>
          <a:prstGeom prst="rect">
            <a:avLst/>
          </a:prstGeom>
        </p:spPr>
        <p:txBody>
          <a:bodyPr wrap="none">
            <a:spAutoFit/>
          </a:bodyPr>
          <a:lstStyle/>
          <a:p>
            <a:r>
              <a:rPr lang="zh-CN" altLang="en-US" sz="2400" dirty="0">
                <a:latin typeface="+mj-ea"/>
                <a:ea typeface="+mj-ea"/>
              </a:rPr>
              <a:t>陈兰双</a:t>
            </a:r>
            <a:endParaRPr lang="zh-CN" altLang="en-US" sz="2400" dirty="0"/>
          </a:p>
        </p:txBody>
      </p:sp>
      <p:sp>
        <p:nvSpPr>
          <p:cNvPr id="4" name="矩形 3"/>
          <p:cNvSpPr/>
          <p:nvPr/>
        </p:nvSpPr>
        <p:spPr>
          <a:xfrm>
            <a:off x="4988004" y="5378300"/>
            <a:ext cx="2316480" cy="460375"/>
          </a:xfrm>
          <a:prstGeom prst="rect">
            <a:avLst/>
          </a:prstGeom>
        </p:spPr>
        <p:txBody>
          <a:bodyPr wrap="none">
            <a:spAutoFit/>
          </a:bodyPr>
          <a:lstStyle/>
          <a:p>
            <a:r>
              <a:rPr lang="zh-CN" altLang="en-US" sz="2400" dirty="0">
                <a:latin typeface="+mj-ea"/>
                <a:ea typeface="+mj-ea"/>
              </a:rPr>
              <a:t>陈兰双、毕文东</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Effect transition="in" filter="wipe(down)">
                                      <p:cBhvr>
                                        <p:cTn id="11" dur="300"/>
                                        <p:tgtEl>
                                          <p:spTgt spid="102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ipe(up)">
                                      <p:cBhvr>
                                        <p:cTn id="15" dur="500"/>
                                        <p:tgtEl>
                                          <p:spTgt spid="10244"/>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024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024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autoUpdateAnimBg="0"/>
      <p:bldP spid="10244" grpId="0" animBg="1" autoUpdateAnimBg="0"/>
      <p:bldP spid="10245" grpId="0" autoUpdateAnimBg="0"/>
      <p:bldP spid="10246" grpId="0" autoUpdateAnimBg="0"/>
      <p:bldP spid="10247"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en-US" dirty="0"/>
              <a:t>对创新的鼓励不足</a:t>
            </a:r>
          </a:p>
        </p:txBody>
      </p:sp>
      <p:sp>
        <p:nvSpPr>
          <p:cNvPr id="8" name="矩形 7"/>
          <p:cNvSpPr/>
          <p:nvPr/>
        </p:nvSpPr>
        <p:spPr>
          <a:xfrm>
            <a:off x="687518" y="5096148"/>
            <a:ext cx="10816964" cy="830997"/>
          </a:xfrm>
          <a:prstGeom prst="rect">
            <a:avLst/>
          </a:prstGeom>
        </p:spPr>
        <p:txBody>
          <a:bodyPr wrap="square">
            <a:spAutoFit/>
          </a:bodyPr>
          <a:lstStyle/>
          <a:p>
            <a:pPr algn="ctr"/>
            <a:r>
              <a:rPr lang="zh-CN" altLang="en-US" sz="2400" dirty="0">
                <a:latin typeface="+mn-ea"/>
              </a:rPr>
              <a:t>新的科学理论鲜少通过说服其反对者而获胜</a:t>
            </a:r>
            <a:endParaRPr lang="en-US" altLang="zh-CN" sz="2400" dirty="0">
              <a:latin typeface="+mn-ea"/>
            </a:endParaRPr>
          </a:p>
          <a:p>
            <a:pPr algn="ctr"/>
            <a:r>
              <a:rPr lang="zh-CN" altLang="en-US" sz="2400" dirty="0">
                <a:latin typeface="+mn-ea"/>
              </a:rPr>
              <a:t>更常发生的情形是反对者们终于死去，而熟悉新理论的年轻一代们成长了起来</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90116"/>
            <a:ext cx="5098576" cy="1937459"/>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0991" y="1436490"/>
            <a:ext cx="5098762" cy="365965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blip>
          <a:srcRect/>
          <a:stretch>
            <a:fillRect/>
          </a:stretch>
        </a:blipFill>
        <a:effectLst/>
      </p:bgPr>
    </p:bg>
    <p:spTree>
      <p:nvGrpSpPr>
        <p:cNvPr id="1" name=""/>
        <p:cNvGrpSpPr/>
        <p:nvPr/>
      </p:nvGrpSpPr>
      <p:grpSpPr>
        <a:xfrm>
          <a:off x="0" y="0"/>
          <a:ext cx="0" cy="0"/>
          <a:chOff x="0" y="0"/>
          <a:chExt cx="0" cy="0"/>
        </a:xfrm>
      </p:grpSpPr>
      <p:pic>
        <p:nvPicPr>
          <p:cNvPr id="11" name="图片 10" descr="横版组合——透明.png"/>
          <p:cNvPicPr>
            <a:picLocks noChangeAspect="1"/>
          </p:cNvPicPr>
          <p:nvPr/>
        </p:nvPicPr>
        <p:blipFill>
          <a:blip r:embed="rId4"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reeform 5">
            <a:extLst>
              <a:ext uri="{FF2B5EF4-FFF2-40B4-BE49-F238E27FC236}">
                <a16:creationId xmlns:a16="http://schemas.microsoft.com/office/drawing/2014/main" id="{7DFD5134-28CD-4D70-9756-A60D6BDFE552}"/>
              </a:ext>
            </a:extLst>
          </p:cNvPr>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3" name="Rectangle 6">
            <a:extLst>
              <a:ext uri="{FF2B5EF4-FFF2-40B4-BE49-F238E27FC236}">
                <a16:creationId xmlns:a16="http://schemas.microsoft.com/office/drawing/2014/main" id="{129D862E-F663-4407-9CDE-88759C8CD127}"/>
              </a:ext>
            </a:extLst>
          </p:cNvPr>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4" name="Rectangle 7">
            <a:extLst>
              <a:ext uri="{FF2B5EF4-FFF2-40B4-BE49-F238E27FC236}">
                <a16:creationId xmlns:a16="http://schemas.microsoft.com/office/drawing/2014/main" id="{9248AB94-A1A8-4EBB-B55D-76D54E8E3B47}"/>
              </a:ext>
            </a:extLst>
          </p:cNvPr>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5" name="TextBox 25">
            <a:extLst>
              <a:ext uri="{FF2B5EF4-FFF2-40B4-BE49-F238E27FC236}">
                <a16:creationId xmlns:a16="http://schemas.microsoft.com/office/drawing/2014/main" id="{7EA15162-DE2F-4F01-887D-9F13305FD255}"/>
              </a:ext>
            </a:extLst>
          </p:cNvPr>
          <p:cNvSpPr txBox="1">
            <a:spLocks noChangeArrowheads="1"/>
          </p:cNvSpPr>
          <p:nvPr/>
        </p:nvSpPr>
        <p:spPr bwMode="auto">
          <a:xfrm>
            <a:off x="3711713" y="2544950"/>
            <a:ext cx="5846173" cy="1596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defTabSz="913765" eaLnBrk="1" fontAlgn="base" hangingPunct="1">
              <a:lnSpc>
                <a:spcPct val="150000"/>
              </a:lnSpc>
              <a:spcBef>
                <a:spcPct val="0"/>
              </a:spcBef>
              <a:spcAft>
                <a:spcPct val="0"/>
              </a:spcAft>
              <a:defRPr/>
            </a:pPr>
            <a:r>
              <a:rPr lang="zh-CN" altLang="en-US" sz="4400" b="1" dirty="0">
                <a:solidFill>
                  <a:srgbClr val="FDCB34"/>
                </a:solidFill>
                <a:latin typeface="微软雅黑" panose="020B0503020204020204" pitchFamily="34" charset="-122"/>
                <a:ea typeface="微软雅黑" panose="020B0503020204020204" pitchFamily="34" charset="-122"/>
              </a:rPr>
              <a:t>关于对同行评议的建议</a:t>
            </a:r>
          </a:p>
          <a:p>
            <a:pPr marL="0" marR="0" lvl="0" indent="0" algn="l" defTabSz="914034" rtl="0" eaLnBrk="1" fontAlgn="base" latinLnBrk="0" hangingPunct="1">
              <a:lnSpc>
                <a:spcPct val="150000"/>
              </a:lnSpc>
              <a:spcBef>
                <a:spcPct val="0"/>
              </a:spcBef>
              <a:spcAft>
                <a:spcPct val="0"/>
              </a:spcAft>
              <a:buClrTx/>
              <a:buSzTx/>
              <a:buFontTx/>
              <a:buNone/>
              <a:tabLst/>
              <a:defRPr/>
            </a:pPr>
            <a:r>
              <a:rPr lang="zh-CN" altLang="en-US" sz="2400" b="1" dirty="0">
                <a:solidFill>
                  <a:srgbClr val="FDCB34"/>
                </a:solidFill>
                <a:latin typeface="微软雅黑" panose="020B0503020204020204" pitchFamily="34" charset="-122"/>
                <a:ea typeface="微软雅黑" panose="020B0503020204020204" pitchFamily="34" charset="-122"/>
              </a:rPr>
              <a:t>制作人：安超、刘梦圆、陈立辉</a:t>
            </a:r>
            <a:endParaRPr kumimoji="0" lang="zh-CN" altLang="en-US" sz="24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endParaRPr>
          </a:p>
        </p:txBody>
      </p:sp>
      <p:sp>
        <p:nvSpPr>
          <p:cNvPr id="16" name="TextBox 26">
            <a:extLst>
              <a:ext uri="{FF2B5EF4-FFF2-40B4-BE49-F238E27FC236}">
                <a16:creationId xmlns:a16="http://schemas.microsoft.com/office/drawing/2014/main" id="{B1E839F3-1010-41E5-9F43-9CD3F8DD5E21}"/>
              </a:ext>
            </a:extLst>
          </p:cNvPr>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05</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4686474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300"/>
                                        <p:tgtEl>
                                          <p:spTgt spid="12"/>
                                        </p:tgtEl>
                                      </p:cBhvr>
                                    </p:animEffect>
                                  </p:childTnLst>
                                </p:cTn>
                              </p:par>
                            </p:childTnLst>
                          </p:cTn>
                        </p:par>
                        <p:par>
                          <p:cTn id="12" fill="hold">
                            <p:stCondLst>
                              <p:cond delay="8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par>
                          <p:cTn id="16" fill="hold">
                            <p:stCondLst>
                              <p:cond delay="1300"/>
                            </p:stCondLst>
                            <p:childTnLst>
                              <p:par>
                                <p:cTn id="17" presetID="1"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13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14" grpId="0" animBg="1" autoUpdateAnimBg="0"/>
      <p:bldP spid="15" grpId="0" autoUpdateAnimBg="0"/>
      <p:bldP spid="16"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zh-CN" dirty="0"/>
              <a:t>建立审稿人专家库 </a:t>
            </a:r>
            <a:endParaRPr lang="zh-CN" altLang="en-US" dirty="0"/>
          </a:p>
        </p:txBody>
      </p:sp>
      <p:sp>
        <p:nvSpPr>
          <p:cNvPr id="3" name="内容占位符 2"/>
          <p:cNvSpPr>
            <a:spLocks noGrp="1"/>
          </p:cNvSpPr>
          <p:nvPr>
            <p:ph idx="1"/>
          </p:nvPr>
        </p:nvSpPr>
        <p:spPr/>
        <p:txBody>
          <a:bodyPr/>
          <a:lstStyle/>
          <a:p>
            <a:endParaRPr lang="en-US" altLang="zh-CN" dirty="0"/>
          </a:p>
          <a:p>
            <a:r>
              <a:rPr lang="zh-CN" altLang="zh-CN" dirty="0"/>
              <a:t>编辑部应利用多种渠道全面收集评审专家信息，并及时完善和更新，动态管理评审专家库，按照研究方向进行分类，根据专家学术水平及同行</a:t>
            </a:r>
            <a:r>
              <a:rPr lang="zh-CN" altLang="en-US" dirty="0"/>
              <a:t>评议</a:t>
            </a:r>
            <a:r>
              <a:rPr lang="zh-CN" altLang="zh-CN" dirty="0"/>
              <a:t>经验进行分级，以便在论文送审时，能准确、快速地找到专业对口的专家，获得参考价值较高的评审意见。</a:t>
            </a:r>
          </a:p>
          <a:p>
            <a:endParaRPr lang="en-US" altLang="zh-CN" dirty="0"/>
          </a:p>
          <a:p>
            <a:r>
              <a:rPr lang="zh-CN" altLang="zh-CN" dirty="0"/>
              <a:t>对于作者推荐的审稿人，编辑要认真核实、跟踪审稿人身份与评审内容，防止评审造假。</a:t>
            </a:r>
          </a:p>
          <a:p>
            <a:endParaRPr lang="zh-CN" altLang="en-US" dirty="0"/>
          </a:p>
        </p:txBody>
      </p:sp>
    </p:spTree>
    <p:extLst>
      <p:ext uri="{BB962C8B-B14F-4D97-AF65-F5344CB8AC3E}">
        <p14:creationId xmlns:p14="http://schemas.microsoft.com/office/powerpoint/2010/main" val="18521298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zh-CN" dirty="0"/>
              <a:t>制定完善的审稿人激励制度</a:t>
            </a:r>
          </a:p>
        </p:txBody>
      </p:sp>
      <p:sp>
        <p:nvSpPr>
          <p:cNvPr id="3" name="内容占位符 2"/>
          <p:cNvSpPr>
            <a:spLocks noGrp="1"/>
          </p:cNvSpPr>
          <p:nvPr>
            <p:ph idx="1"/>
          </p:nvPr>
        </p:nvSpPr>
        <p:spPr/>
        <p:txBody>
          <a:bodyPr/>
          <a:lstStyle/>
          <a:p>
            <a:endParaRPr lang="en-US" altLang="zh-CN" dirty="0"/>
          </a:p>
          <a:p>
            <a:r>
              <a:rPr lang="zh-CN" altLang="zh-CN" dirty="0"/>
              <a:t>建立一定的奖惩制度，对同行</a:t>
            </a:r>
            <a:r>
              <a:rPr lang="zh-CN" altLang="en-US" dirty="0"/>
              <a:t>评议</a:t>
            </a:r>
            <a:r>
              <a:rPr lang="zh-CN" altLang="zh-CN" dirty="0"/>
              <a:t>工作给予一定的鼓励与肯定</a:t>
            </a:r>
            <a:r>
              <a:rPr lang="zh-CN" altLang="en-US" dirty="0"/>
              <a:t>，</a:t>
            </a:r>
            <a:r>
              <a:rPr lang="zh-CN" altLang="zh-CN" dirty="0"/>
              <a:t>主动加强联络沟通。</a:t>
            </a:r>
            <a:endParaRPr lang="en-US" altLang="zh-CN" dirty="0"/>
          </a:p>
          <a:p>
            <a:endParaRPr lang="zh-CN" altLang="zh-CN" dirty="0"/>
          </a:p>
          <a:p>
            <a:r>
              <a:rPr lang="zh-CN" altLang="en-US" dirty="0"/>
              <a:t>例如</a:t>
            </a:r>
            <a:r>
              <a:rPr lang="zh-CN" altLang="zh-CN" dirty="0"/>
              <a:t>《</a:t>
            </a:r>
            <a:r>
              <a:rPr lang="en-US" altLang="zh-CN" dirty="0"/>
              <a:t>International Journal of Digital Earth</a:t>
            </a:r>
            <a:r>
              <a:rPr lang="zh-CN" altLang="zh-CN" dirty="0"/>
              <a:t>》每卷的最后将发布全年审稿专家名单，并为每位专家发送电子版的评审证书，表示对他们辛勤付出的尊重与认可</a:t>
            </a:r>
            <a:r>
              <a:rPr lang="zh-CN" altLang="en-US" dirty="0"/>
              <a:t>。</a:t>
            </a:r>
          </a:p>
        </p:txBody>
      </p:sp>
    </p:spTree>
    <p:extLst>
      <p:ext uri="{BB962C8B-B14F-4D97-AF65-F5344CB8AC3E}">
        <p14:creationId xmlns:p14="http://schemas.microsoft.com/office/powerpoint/2010/main" val="3228413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fontScale="90000"/>
          </a:bodyPr>
          <a:lstStyle/>
          <a:p>
            <a:r>
              <a:rPr lang="zh-CN" altLang="en-US" dirty="0"/>
              <a:t>提供同行评议指南，定期组织审稿人培训与考核</a:t>
            </a:r>
          </a:p>
        </p:txBody>
      </p:sp>
      <p:sp>
        <p:nvSpPr>
          <p:cNvPr id="3" name="内容占位符 2"/>
          <p:cNvSpPr>
            <a:spLocks noGrp="1"/>
          </p:cNvSpPr>
          <p:nvPr>
            <p:ph idx="1"/>
          </p:nvPr>
        </p:nvSpPr>
        <p:spPr/>
        <p:txBody>
          <a:bodyPr/>
          <a:lstStyle/>
          <a:p>
            <a:endParaRPr lang="en-US" altLang="zh-CN" dirty="0"/>
          </a:p>
          <a:p>
            <a:r>
              <a:rPr lang="zh-CN" altLang="zh-CN" dirty="0"/>
              <a:t>同行</a:t>
            </a:r>
            <a:r>
              <a:rPr lang="zh-CN" altLang="en-US" dirty="0"/>
              <a:t>评议</a:t>
            </a:r>
            <a:r>
              <a:rPr lang="zh-CN" altLang="zh-CN" dirty="0"/>
              <a:t>指南对期刊的刊载范围、审稿标准、审稿各阶段应注意的问题、伦理审查、保密规则和审稿报告撰写均有详细的规定，可以引导专家提供高质量的评审报告</a:t>
            </a:r>
            <a:r>
              <a:rPr lang="en-US" altLang="zh-CN" baseline="30000" dirty="0"/>
              <a:t>[2]</a:t>
            </a:r>
            <a:r>
              <a:rPr lang="zh-CN" altLang="zh-CN" dirty="0"/>
              <a:t>。</a:t>
            </a:r>
            <a:endParaRPr lang="en-US" altLang="zh-CN" dirty="0"/>
          </a:p>
          <a:p>
            <a:endParaRPr lang="zh-CN" altLang="zh-CN" dirty="0"/>
          </a:p>
          <a:p>
            <a:r>
              <a:rPr lang="zh-CN" altLang="zh-CN" dirty="0"/>
              <a:t>对同行审稿人进行培训与考核是促进同行评审工作的重要内容，也是影响评审质量的关键内容。</a:t>
            </a:r>
            <a:endParaRPr lang="en-US" altLang="zh-CN" dirty="0"/>
          </a:p>
          <a:p>
            <a:endParaRPr lang="en-US" altLang="zh-CN" dirty="0"/>
          </a:p>
          <a:p>
            <a:r>
              <a:rPr lang="zh-CN" altLang="en-US" dirty="0"/>
              <a:t>例如</a:t>
            </a:r>
            <a:r>
              <a:rPr lang="en-US" altLang="zh-CN" dirty="0" err="1"/>
              <a:t>Publons</a:t>
            </a:r>
            <a:r>
              <a:rPr lang="zh-CN" altLang="en-US" dirty="0"/>
              <a:t>期刊</a:t>
            </a:r>
            <a:r>
              <a:rPr lang="zh-CN" altLang="zh-CN" dirty="0"/>
              <a:t>，通过线上模拟评审工作，让新审稿人学习评审工作的核心和技巧，最后对审稿人进行考核，通过者将获得一个毕业证书，这个证书可作为审稿人资历的象征。</a:t>
            </a:r>
            <a:endParaRPr lang="zh-CN" altLang="en-US" dirty="0"/>
          </a:p>
        </p:txBody>
      </p:sp>
    </p:spTree>
    <p:extLst>
      <p:ext uri="{BB962C8B-B14F-4D97-AF65-F5344CB8AC3E}">
        <p14:creationId xmlns:p14="http://schemas.microsoft.com/office/powerpoint/2010/main" val="2871982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normAutofit/>
          </a:bodyPr>
          <a:lstStyle/>
          <a:p>
            <a:r>
              <a:rPr lang="zh-CN" altLang="zh-CN" dirty="0"/>
              <a:t>转变单盲同行</a:t>
            </a:r>
            <a:r>
              <a:rPr lang="zh-CN" altLang="en-US" dirty="0"/>
              <a:t>评议</a:t>
            </a:r>
            <a:r>
              <a:rPr lang="zh-CN" altLang="zh-CN" dirty="0"/>
              <a:t>模式，鼓励开放式同行</a:t>
            </a:r>
            <a:r>
              <a:rPr lang="zh-CN" altLang="en-US" dirty="0"/>
              <a:t>评议</a:t>
            </a:r>
          </a:p>
        </p:txBody>
      </p:sp>
      <p:sp>
        <p:nvSpPr>
          <p:cNvPr id="3" name="内容占位符 2"/>
          <p:cNvSpPr>
            <a:spLocks noGrp="1"/>
          </p:cNvSpPr>
          <p:nvPr>
            <p:ph idx="1"/>
          </p:nvPr>
        </p:nvSpPr>
        <p:spPr/>
        <p:txBody>
          <a:bodyPr/>
          <a:lstStyle/>
          <a:p>
            <a:endParaRPr lang="en-US" altLang="zh-CN" dirty="0"/>
          </a:p>
          <a:p>
            <a:r>
              <a:rPr lang="zh-CN" altLang="zh-CN" dirty="0"/>
              <a:t>审稿人可以按照意愿选择开放程度，以此来匹配出版机构对审稿人的评审质量、评审动机、评审可信性等逐渐提高的要求，并解决由于审稿人忙于自身科研工作等，导致审稿人对评审工作的接受率下降的问题。</a:t>
            </a:r>
          </a:p>
          <a:p>
            <a:endParaRPr lang="zh-CN" altLang="en-US" dirty="0"/>
          </a:p>
        </p:txBody>
      </p:sp>
    </p:spTree>
    <p:extLst>
      <p:ext uri="{BB962C8B-B14F-4D97-AF65-F5344CB8AC3E}">
        <p14:creationId xmlns:p14="http://schemas.microsoft.com/office/powerpoint/2010/main" val="384021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zh-CN" altLang="zh-CN" dirty="0"/>
              <a:t>同行</a:t>
            </a:r>
            <a:r>
              <a:rPr lang="zh-CN" altLang="en-US" dirty="0"/>
              <a:t>评议</a:t>
            </a:r>
            <a:r>
              <a:rPr lang="zh-CN" altLang="zh-CN" dirty="0"/>
              <a:t>技术与平台要与时俱进 </a:t>
            </a:r>
            <a:endParaRPr lang="zh-CN" altLang="en-US" dirty="0"/>
          </a:p>
        </p:txBody>
      </p:sp>
      <p:sp>
        <p:nvSpPr>
          <p:cNvPr id="3" name="内容占位符 2"/>
          <p:cNvSpPr>
            <a:spLocks noGrp="1"/>
          </p:cNvSpPr>
          <p:nvPr>
            <p:ph idx="1"/>
          </p:nvPr>
        </p:nvSpPr>
        <p:spPr/>
        <p:txBody>
          <a:bodyPr/>
          <a:lstStyle/>
          <a:p>
            <a:endParaRPr lang="en-US" altLang="zh-CN" dirty="0"/>
          </a:p>
          <a:p>
            <a:r>
              <a:rPr lang="zh-CN" altLang="zh-CN" dirty="0"/>
              <a:t>同行</a:t>
            </a:r>
            <a:r>
              <a:rPr lang="zh-CN" altLang="en-US" dirty="0"/>
              <a:t>评议</a:t>
            </a:r>
            <a:r>
              <a:rPr lang="zh-CN" altLang="zh-CN" dirty="0"/>
              <a:t>流程的变革离不开信息技术的开发与应用。</a:t>
            </a:r>
            <a:r>
              <a:rPr lang="zh-CN" altLang="en-US" dirty="0"/>
              <a:t>评议</a:t>
            </a:r>
            <a:r>
              <a:rPr lang="zh-CN" altLang="zh-CN" dirty="0"/>
              <a:t>平台的建立是实施同行</a:t>
            </a:r>
            <a:r>
              <a:rPr lang="zh-CN" altLang="en-US" dirty="0"/>
              <a:t>评议</a:t>
            </a:r>
            <a:r>
              <a:rPr lang="zh-CN" altLang="zh-CN" dirty="0"/>
              <a:t>的前提，期刊社应当根据自身特点开发自己的平台。</a:t>
            </a:r>
            <a:endParaRPr lang="en-US" altLang="zh-CN" dirty="0"/>
          </a:p>
          <a:p>
            <a:endParaRPr lang="en-US" altLang="zh-CN" dirty="0"/>
          </a:p>
          <a:p>
            <a:r>
              <a:rPr lang="zh-CN" altLang="zh-CN" dirty="0"/>
              <a:t>此外，人工智能技术也在科学出版中得到应用，未来的人工智能也可以用来识别新的同行审稿人、实时监测学术不端现象，智能识别论文质量并正确判断退稿或者录用，从而实现全自动的发布过程。 </a:t>
            </a:r>
          </a:p>
          <a:p>
            <a:endParaRPr lang="zh-CN" altLang="en-US" dirty="0"/>
          </a:p>
        </p:txBody>
      </p:sp>
    </p:spTree>
    <p:extLst>
      <p:ext uri="{BB962C8B-B14F-4D97-AF65-F5344CB8AC3E}">
        <p14:creationId xmlns:p14="http://schemas.microsoft.com/office/powerpoint/2010/main" val="2215467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en-US" altLang="zh-CN" dirty="0"/>
              <a:t>[1] </a:t>
            </a:r>
            <a:r>
              <a:rPr lang="zh-CN" altLang="zh-CN" dirty="0"/>
              <a:t>金丽群</a:t>
            </a:r>
            <a:r>
              <a:rPr lang="en-US" altLang="zh-CN" dirty="0"/>
              <a:t>,</a:t>
            </a:r>
            <a:r>
              <a:rPr lang="zh-CN" altLang="zh-CN" dirty="0"/>
              <a:t>张蕾</a:t>
            </a:r>
            <a:r>
              <a:rPr lang="en-US" altLang="zh-CN" dirty="0"/>
              <a:t>.</a:t>
            </a:r>
            <a:r>
              <a:rPr lang="zh-CN" altLang="zh-CN" dirty="0"/>
              <a:t>同行评审专家库动态管理及有效方法探讨</a:t>
            </a:r>
            <a:r>
              <a:rPr lang="en-US" altLang="zh-CN" dirty="0"/>
              <a:t>[J].</a:t>
            </a:r>
            <a:r>
              <a:rPr lang="zh-CN" altLang="zh-CN" dirty="0"/>
              <a:t>编辑学报</a:t>
            </a:r>
            <a:r>
              <a:rPr lang="en-US" altLang="zh-CN" dirty="0"/>
              <a:t>,2018,30(3).</a:t>
            </a:r>
            <a:endParaRPr lang="zh-CN" altLang="zh-CN" dirty="0"/>
          </a:p>
          <a:p>
            <a:pPr>
              <a:lnSpc>
                <a:spcPct val="150000"/>
              </a:lnSpc>
            </a:pPr>
            <a:r>
              <a:rPr lang="en-US" altLang="zh-CN" dirty="0"/>
              <a:t>[2] </a:t>
            </a:r>
            <a:r>
              <a:rPr lang="zh-CN" altLang="zh-CN" dirty="0"/>
              <a:t>关琳琳</a:t>
            </a:r>
            <a:r>
              <a:rPr lang="en-US" altLang="zh-CN" dirty="0"/>
              <a:t>,</a:t>
            </a:r>
            <a:r>
              <a:rPr lang="zh-CN" altLang="zh-CN" dirty="0"/>
              <a:t>王长林</a:t>
            </a:r>
            <a:r>
              <a:rPr lang="en-US" altLang="zh-CN" dirty="0"/>
              <a:t>,</a:t>
            </a:r>
            <a:r>
              <a:rPr lang="zh-CN" altLang="zh-CN" dirty="0"/>
              <a:t>刘珍</a:t>
            </a:r>
            <a:r>
              <a:rPr lang="en-US" altLang="zh-CN" dirty="0"/>
              <a:t>.</a:t>
            </a:r>
            <a:r>
              <a:rPr lang="zh-CN" altLang="zh-CN" dirty="0"/>
              <a:t>英文学术期刊国际化同行评审的实践与思考</a:t>
            </a:r>
            <a:r>
              <a:rPr lang="en-US" altLang="zh-CN" dirty="0"/>
              <a:t>———</a:t>
            </a:r>
            <a:r>
              <a:rPr lang="zh-CN" altLang="zh-CN" dirty="0"/>
              <a:t>以《</a:t>
            </a:r>
            <a:r>
              <a:rPr lang="en-US" altLang="zh-CN" dirty="0"/>
              <a:t>International Journal of Digital Earth</a:t>
            </a:r>
            <a:r>
              <a:rPr lang="zh-CN" altLang="zh-CN" dirty="0"/>
              <a:t>》为例</a:t>
            </a:r>
            <a:r>
              <a:rPr lang="en-US" altLang="zh-CN" dirty="0"/>
              <a:t>[J].</a:t>
            </a:r>
            <a:r>
              <a:rPr lang="zh-CN" altLang="zh-CN" dirty="0"/>
              <a:t>编辑学报</a:t>
            </a:r>
            <a:r>
              <a:rPr lang="en-US" altLang="zh-CN" dirty="0"/>
              <a:t>,2018,30(6).</a:t>
            </a:r>
            <a:endParaRPr lang="zh-CN" altLang="zh-CN" dirty="0"/>
          </a:p>
          <a:p>
            <a:pPr>
              <a:lnSpc>
                <a:spcPct val="150000"/>
              </a:lnSpc>
            </a:pPr>
            <a:r>
              <a:rPr lang="en-US" altLang="zh-CN" dirty="0"/>
              <a:t>[3] </a:t>
            </a:r>
            <a:r>
              <a:rPr lang="zh-CN" altLang="zh-CN" dirty="0"/>
              <a:t>刘丽萍</a:t>
            </a:r>
            <a:r>
              <a:rPr lang="en-US" altLang="zh-CN" dirty="0"/>
              <a:t>,</a:t>
            </a:r>
            <a:r>
              <a:rPr lang="zh-CN" altLang="zh-CN" dirty="0"/>
              <a:t>刘春丽</a:t>
            </a:r>
            <a:r>
              <a:rPr lang="en-US" altLang="zh-CN" dirty="0"/>
              <a:t>.</a:t>
            </a:r>
            <a:r>
              <a:rPr lang="en-US" altLang="zh-CN" dirty="0" err="1"/>
              <a:t>Publons</a:t>
            </a:r>
            <a:r>
              <a:rPr lang="zh-CN" altLang="zh-CN" dirty="0"/>
              <a:t>管理模式对我国同行评审制度的启示</a:t>
            </a:r>
            <a:r>
              <a:rPr lang="en-US" altLang="zh-CN" dirty="0"/>
              <a:t>[J].</a:t>
            </a:r>
            <a:r>
              <a:rPr lang="zh-CN" altLang="zh-CN" dirty="0"/>
              <a:t>中国期刊研究</a:t>
            </a:r>
            <a:r>
              <a:rPr lang="en-US" altLang="zh-CN" dirty="0"/>
              <a:t>,2018,29(7). </a:t>
            </a:r>
            <a:endParaRPr lang="zh-CN" altLang="zh-CN" dirty="0"/>
          </a:p>
          <a:p>
            <a:endParaRPr lang="zh-CN" altLang="en-US" dirty="0"/>
          </a:p>
        </p:txBody>
      </p:sp>
      <p:sp>
        <p:nvSpPr>
          <p:cNvPr id="3" name="标题 2"/>
          <p:cNvSpPr>
            <a:spLocks noGrp="1"/>
          </p:cNvSpPr>
          <p:nvPr>
            <p:ph type="title"/>
          </p:nvPr>
        </p:nvSpPr>
        <p:spPr/>
        <p:txBody>
          <a:bodyPr/>
          <a:lstStyle/>
          <a:p>
            <a:r>
              <a:rPr lang="zh-CN" altLang="en-US" dirty="0"/>
              <a:t>参考文献</a:t>
            </a:r>
          </a:p>
        </p:txBody>
      </p:sp>
    </p:spTree>
    <p:extLst>
      <p:ext uri="{BB962C8B-B14F-4D97-AF65-F5344CB8AC3E}">
        <p14:creationId xmlns:p14="http://schemas.microsoft.com/office/powerpoint/2010/main" val="2793099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cstate="screen"/>
          <a:stretch>
            <a:fillRect/>
          </a:stretch>
        </p:blipFill>
        <p:spPr>
          <a:xfrm>
            <a:off x="489555" y="358903"/>
            <a:ext cx="4265218" cy="900000"/>
          </a:xfrm>
          <a:prstGeom prst="rect">
            <a:avLst/>
          </a:prstGeom>
        </p:spPr>
      </p:pic>
      <p:pic>
        <p:nvPicPr>
          <p:cNvPr id="7" name="图片 6"/>
          <p:cNvPicPr>
            <a:picLocks noChangeAspect="1"/>
          </p:cNvPicPr>
          <p:nvPr/>
        </p:nvPicPr>
        <p:blipFill>
          <a:blip r:embed="rId5"/>
          <a:stretch>
            <a:fillRect/>
          </a:stretch>
        </p:blipFill>
        <p:spPr>
          <a:xfrm>
            <a:off x="2096677" y="2252370"/>
            <a:ext cx="7998645" cy="23532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标注 2"/>
          <p:cNvSpPr/>
          <p:nvPr/>
        </p:nvSpPr>
        <p:spPr>
          <a:xfrm rot="10800000">
            <a:off x="506095" y="1489710"/>
            <a:ext cx="11050905" cy="4671060"/>
          </a:xfrm>
          <a:prstGeom prst="wedgeRoundRectCallou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0"/>
            <a:ext cx="10515600" cy="1021543"/>
          </a:xfrm>
        </p:spPr>
        <p:txBody>
          <a:bodyPr/>
          <a:lstStyle/>
          <a:p>
            <a:pPr algn="r"/>
            <a:r>
              <a:rPr lang="zh-CN" altLang="en-US" dirty="0"/>
              <a:t>同行评议的概念</a:t>
            </a:r>
          </a:p>
        </p:txBody>
      </p:sp>
      <p:sp>
        <p:nvSpPr>
          <p:cNvPr id="9" name="文本框 8"/>
          <p:cNvSpPr txBox="1"/>
          <p:nvPr/>
        </p:nvSpPr>
        <p:spPr>
          <a:xfrm>
            <a:off x="905510" y="2027555"/>
            <a:ext cx="10448290" cy="3648075"/>
          </a:xfrm>
          <a:prstGeom prst="rect">
            <a:avLst/>
          </a:prstGeom>
          <a:noFill/>
        </p:spPr>
        <p:txBody>
          <a:bodyPr wrap="square" rtlCol="0">
            <a:spAutoFit/>
          </a:bodyPr>
          <a:lstStyle/>
          <a:p>
            <a:pPr>
              <a:lnSpc>
                <a:spcPct val="170000"/>
              </a:lnSpc>
            </a:pPr>
            <a:r>
              <a:rPr lang="en-US" altLang="zh-CN" sz="2400" dirty="0">
                <a:latin typeface="+mn-ea"/>
                <a:cs typeface="+mn-ea"/>
              </a:rPr>
              <a:t>       </a:t>
            </a:r>
            <a:r>
              <a:rPr lang="zh-CN" altLang="en-US" sz="2400" dirty="0">
                <a:solidFill>
                  <a:schemeClr val="bg1"/>
                </a:solidFill>
                <a:latin typeface="+mn-ea"/>
                <a:cs typeface="+mn-ea"/>
              </a:rPr>
              <a:t>在科学界，同行评议是指利用</a:t>
            </a:r>
            <a:r>
              <a:rPr lang="zh-CN" altLang="en-US" sz="2800" b="1" i="1" dirty="0">
                <a:solidFill>
                  <a:schemeClr val="bg1"/>
                </a:solidFill>
                <a:latin typeface="+mn-ea"/>
                <a:cs typeface="+mn-ea"/>
              </a:rPr>
              <a:t>若干同行</a:t>
            </a:r>
            <a:r>
              <a:rPr lang="zh-CN" altLang="en-US" sz="2400" dirty="0">
                <a:solidFill>
                  <a:schemeClr val="bg1"/>
                </a:solidFill>
                <a:latin typeface="+mn-ea"/>
                <a:cs typeface="+mn-ea"/>
              </a:rPr>
              <a:t>(即有资格的人)的知识和智慧，按照一定的</a:t>
            </a:r>
            <a:r>
              <a:rPr lang="zh-CN" altLang="en-US" sz="2800" b="1" i="1" dirty="0">
                <a:solidFill>
                  <a:schemeClr val="bg1"/>
                </a:solidFill>
                <a:latin typeface="+mn-ea"/>
                <a:cs typeface="+mn-ea"/>
              </a:rPr>
              <a:t>评议准则</a:t>
            </a:r>
            <a:r>
              <a:rPr lang="zh-CN" altLang="en-US" sz="2400" dirty="0">
                <a:solidFill>
                  <a:schemeClr val="bg1"/>
                </a:solidFill>
                <a:latin typeface="+mn-ea"/>
                <a:cs typeface="+mn-ea"/>
              </a:rPr>
              <a:t>，对科学问题或科学成果的</a:t>
            </a:r>
            <a:r>
              <a:rPr lang="zh-CN" altLang="en-US" sz="2800" b="1" i="1" dirty="0">
                <a:solidFill>
                  <a:schemeClr val="bg1"/>
                </a:solidFill>
                <a:latin typeface="+mn-ea"/>
                <a:cs typeface="+mn-ea"/>
              </a:rPr>
              <a:t>潜在价值或现有价值</a:t>
            </a:r>
            <a:r>
              <a:rPr lang="zh-CN" altLang="en-US" sz="2400" dirty="0">
                <a:solidFill>
                  <a:schemeClr val="bg1"/>
                </a:solidFill>
                <a:latin typeface="+mn-ea"/>
                <a:cs typeface="+mn-ea"/>
              </a:rPr>
              <a:t>进行评价，对解决科学问题所使用方法的</a:t>
            </a:r>
            <a:r>
              <a:rPr lang="zh-CN" altLang="en-US" sz="2800" b="1" i="1" dirty="0">
                <a:solidFill>
                  <a:schemeClr val="bg1"/>
                </a:solidFill>
                <a:latin typeface="+mn-ea"/>
                <a:cs typeface="+mn-ea"/>
              </a:rPr>
              <a:t>科学性及可行性</a:t>
            </a:r>
            <a:r>
              <a:rPr lang="zh-CN" altLang="en-US" sz="2400" dirty="0">
                <a:solidFill>
                  <a:schemeClr val="bg1"/>
                </a:solidFill>
                <a:latin typeface="+mn-ea"/>
                <a:cs typeface="+mn-ea"/>
              </a:rPr>
              <a:t>给出判断的过程，是科学界对科研项目进行评审和对科研成果进行</a:t>
            </a:r>
            <a:r>
              <a:rPr lang="zh-CN" altLang="en-US" sz="2800" b="1" i="1" dirty="0">
                <a:solidFill>
                  <a:schemeClr val="bg1"/>
                </a:solidFill>
                <a:latin typeface="+mn-ea"/>
                <a:cs typeface="+mn-ea"/>
              </a:rPr>
              <a:t>评估</a:t>
            </a:r>
            <a:r>
              <a:rPr lang="zh-CN" altLang="en-US" sz="2400" dirty="0">
                <a:solidFill>
                  <a:schemeClr val="bg1"/>
                </a:solidFill>
                <a:latin typeface="+mn-ea"/>
                <a:cs typeface="+mn-ea"/>
              </a:rPr>
              <a:t>的一种基本方法，也是科学基金项目评审过程科学化和民主化的一个重要环节。</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标注 2"/>
          <p:cNvSpPr/>
          <p:nvPr/>
        </p:nvSpPr>
        <p:spPr>
          <a:xfrm rot="10800000">
            <a:off x="506095" y="1489710"/>
            <a:ext cx="11050905" cy="4671060"/>
          </a:xfrm>
          <a:prstGeom prst="wedgeRoundRectCallou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0"/>
            <a:ext cx="10515600" cy="1021543"/>
          </a:xfrm>
        </p:spPr>
        <p:txBody>
          <a:bodyPr/>
          <a:lstStyle/>
          <a:p>
            <a:pPr algn="r"/>
            <a:r>
              <a:rPr lang="zh-CN" altLang="en-US" dirty="0"/>
              <a:t>同行评议的概念</a:t>
            </a:r>
          </a:p>
        </p:txBody>
      </p:sp>
      <p:sp>
        <p:nvSpPr>
          <p:cNvPr id="9" name="文本框 8"/>
          <p:cNvSpPr txBox="1"/>
          <p:nvPr/>
        </p:nvSpPr>
        <p:spPr>
          <a:xfrm>
            <a:off x="837565" y="1532255"/>
            <a:ext cx="10448290" cy="4615815"/>
          </a:xfrm>
          <a:prstGeom prst="rect">
            <a:avLst/>
          </a:prstGeom>
          <a:noFill/>
        </p:spPr>
        <p:txBody>
          <a:bodyPr wrap="square" rtlCol="0">
            <a:spAutoFit/>
          </a:bodyPr>
          <a:lstStyle/>
          <a:p>
            <a:pPr>
              <a:lnSpc>
                <a:spcPct val="150000"/>
              </a:lnSpc>
            </a:pPr>
            <a:r>
              <a:rPr lang="en-US" altLang="zh-CN" sz="2400" dirty="0">
                <a:latin typeface="+mn-ea"/>
                <a:cs typeface="+mn-ea"/>
              </a:rPr>
              <a:t>      </a:t>
            </a:r>
            <a:r>
              <a:rPr lang="zh-CN" altLang="en-US" sz="2800" b="1" i="1" dirty="0">
                <a:solidFill>
                  <a:schemeClr val="bg1"/>
                </a:solidFill>
                <a:latin typeface="+mn-ea"/>
                <a:cs typeface="+mn-ea"/>
              </a:rPr>
              <a:t>从广义上说</a:t>
            </a:r>
            <a:r>
              <a:rPr lang="zh-CN" altLang="en-US" sz="2400" dirty="0">
                <a:solidFill>
                  <a:schemeClr val="bg1"/>
                </a:solidFill>
                <a:latin typeface="+mn-ea"/>
                <a:cs typeface="+mn-ea"/>
              </a:rPr>
              <a:t>，同行评议是指，某一或若干领域的一些专家共同对涉及上述领域的一项知识产品进行评价的活动。所谓知识产品，指的是人们在进行知识活动中所获得的精神产品（如论文、论著、新工艺）和物质产品（如新产品、新材料）。</a:t>
            </a:r>
          </a:p>
          <a:p>
            <a:pPr marL="342900" indent="-342900">
              <a:lnSpc>
                <a:spcPct val="150000"/>
              </a:lnSpc>
              <a:buFont typeface="Wingdings" panose="05000000000000000000" charset="0"/>
              <a:buChar char="u"/>
            </a:pPr>
            <a:r>
              <a:rPr lang="zh-CN" altLang="en-US" sz="2400" dirty="0">
                <a:solidFill>
                  <a:schemeClr val="bg1"/>
                </a:solidFill>
                <a:latin typeface="+mn-ea"/>
                <a:cs typeface="+mn-ea"/>
              </a:rPr>
              <a:t>文章发表以后由专门组成的审议小组 (Journal Clubs) 对文章发表后的交流和应用效果进行评议；对投稿阶段的评审意见进行探讨（</a:t>
            </a:r>
            <a:r>
              <a:rPr lang="zh-CN" altLang="en-US" sz="2400" dirty="0">
                <a:solidFill>
                  <a:schemeClr val="bg1"/>
                </a:solidFill>
                <a:latin typeface="+mn-ea"/>
                <a:cs typeface="+mn-ea"/>
                <a:sym typeface="+mn-ea"/>
              </a:rPr>
              <a:t>医学科学类期刊尤为普遍）。</a:t>
            </a:r>
            <a:endParaRPr lang="zh-CN" altLang="en-US" sz="2400" dirty="0">
              <a:solidFill>
                <a:schemeClr val="bg1"/>
              </a:solidFill>
              <a:latin typeface="+mn-ea"/>
              <a:cs typeface="+mn-ea"/>
            </a:endParaRPr>
          </a:p>
          <a:p>
            <a:pPr marL="342900" indent="-342900">
              <a:lnSpc>
                <a:spcPct val="150000"/>
              </a:lnSpc>
              <a:buFont typeface="Wingdings" panose="05000000000000000000" charset="0"/>
              <a:buChar char="u"/>
            </a:pPr>
            <a:r>
              <a:rPr lang="zh-CN" altLang="en-US" sz="2400" dirty="0">
                <a:solidFill>
                  <a:schemeClr val="bg1"/>
                </a:solidFill>
                <a:latin typeface="+mn-ea"/>
                <a:cs typeface="+mn-ea"/>
              </a:rPr>
              <a:t>近年来新兴的免费期刊开创的公开评议或有些论文网站采纳的自荐评议。</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标注 2"/>
          <p:cNvSpPr/>
          <p:nvPr/>
        </p:nvSpPr>
        <p:spPr>
          <a:xfrm rot="10800000">
            <a:off x="506095" y="1467485"/>
            <a:ext cx="11050905" cy="4519295"/>
          </a:xfrm>
          <a:prstGeom prst="wedgeRoundRectCallou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0"/>
            <a:ext cx="10515600" cy="1021543"/>
          </a:xfrm>
        </p:spPr>
        <p:txBody>
          <a:bodyPr/>
          <a:lstStyle/>
          <a:p>
            <a:pPr algn="r"/>
            <a:r>
              <a:rPr lang="zh-CN" altLang="en-US" dirty="0"/>
              <a:t>同行评议的概念</a:t>
            </a:r>
          </a:p>
        </p:txBody>
      </p:sp>
      <p:sp>
        <p:nvSpPr>
          <p:cNvPr id="9" name="文本框 8"/>
          <p:cNvSpPr txBox="1"/>
          <p:nvPr/>
        </p:nvSpPr>
        <p:spPr>
          <a:xfrm>
            <a:off x="838200" y="1972310"/>
            <a:ext cx="10448290" cy="3358515"/>
          </a:xfrm>
          <a:prstGeom prst="rect">
            <a:avLst/>
          </a:prstGeom>
          <a:noFill/>
        </p:spPr>
        <p:txBody>
          <a:bodyPr wrap="square" rtlCol="0">
            <a:spAutoFit/>
          </a:bodyPr>
          <a:lstStyle/>
          <a:p>
            <a:pPr>
              <a:lnSpc>
                <a:spcPct val="170000"/>
              </a:lnSpc>
            </a:pPr>
            <a:r>
              <a:rPr lang="en-US" altLang="zh-CN" sz="2400" dirty="0">
                <a:latin typeface="+mn-ea"/>
                <a:cs typeface="+mn-ea"/>
              </a:rPr>
              <a:t>     </a:t>
            </a:r>
            <a:r>
              <a:rPr lang="en-US" altLang="zh-CN" sz="2800" b="1" i="1" dirty="0">
                <a:latin typeface="+mn-ea"/>
                <a:cs typeface="+mn-ea"/>
              </a:rPr>
              <a:t>  </a:t>
            </a:r>
            <a:r>
              <a:rPr lang="zh-CN" altLang="en-US" sz="2800" b="1" i="1" dirty="0">
                <a:solidFill>
                  <a:schemeClr val="bg1"/>
                </a:solidFill>
                <a:latin typeface="+mn-ea"/>
                <a:cs typeface="+mn-ea"/>
              </a:rPr>
              <a:t>从狭义上来说</a:t>
            </a:r>
            <a:r>
              <a:rPr lang="zh-CN" altLang="en-US" sz="2400" dirty="0">
                <a:solidFill>
                  <a:schemeClr val="bg1"/>
                </a:solidFill>
                <a:latin typeface="+mn-ea"/>
                <a:cs typeface="+mn-ea"/>
              </a:rPr>
              <a:t>，同行评议就是作者投稿以后，由刊物主编或纳稿编辑邀请具有专业知识或造诣的学者，评议论文的学术和文字质量，提出意见和判定，主编按评议的结果决定是否适合在本刊发表。</a:t>
            </a:r>
          </a:p>
          <a:p>
            <a:pPr>
              <a:lnSpc>
                <a:spcPct val="160000"/>
              </a:lnSpc>
            </a:pPr>
            <a:r>
              <a:rPr lang="zh-CN" altLang="en-US" sz="2400" dirty="0">
                <a:solidFill>
                  <a:schemeClr val="bg1"/>
                </a:solidFill>
                <a:latin typeface="+mn-ea"/>
                <a:cs typeface="+mn-ea"/>
              </a:rPr>
              <a:t>      学术期刊的审稿过程一般包括编辑初审、</a:t>
            </a:r>
            <a:r>
              <a:rPr lang="zh-CN" altLang="en-US" sz="2400" b="1" dirty="0">
                <a:solidFill>
                  <a:schemeClr val="bg1"/>
                </a:solidFill>
                <a:latin typeface="+mn-ea"/>
                <a:cs typeface="+mn-ea"/>
              </a:rPr>
              <a:t>同行评审</a:t>
            </a:r>
            <a:r>
              <a:rPr lang="zh-CN" altLang="en-US" sz="2400" dirty="0">
                <a:solidFill>
                  <a:schemeClr val="bg1"/>
                </a:solidFill>
                <a:latin typeface="+mn-ea"/>
                <a:cs typeface="+mn-ea"/>
              </a:rPr>
              <a:t>和主编终审等环节。其中</a:t>
            </a:r>
            <a:r>
              <a:rPr lang="zh-CN" altLang="en-US" sz="2800" b="1" i="1" dirty="0">
                <a:solidFill>
                  <a:schemeClr val="bg1"/>
                </a:solidFill>
                <a:latin typeface="+mn-ea"/>
                <a:cs typeface="+mn-ea"/>
              </a:rPr>
              <a:t>同行评审是最关键重要的环节</a:t>
            </a:r>
            <a:r>
              <a:rPr lang="zh-CN" altLang="en-US" sz="2400" dirty="0">
                <a:solidFill>
                  <a:schemeClr val="bg1"/>
                </a:solidFill>
                <a:latin typeface="+mn-ea"/>
                <a:cs typeface="+mn-ea"/>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r"/>
            <a:r>
              <a:rPr kumimoji="1" lang="zh-CN" altLang="en-US" dirty="0"/>
              <a:t>同行评议的流程</a:t>
            </a:r>
          </a:p>
        </p:txBody>
      </p:sp>
      <p:sp>
        <p:nvSpPr>
          <p:cNvPr id="4" name="圆角矩形 3"/>
          <p:cNvSpPr/>
          <p:nvPr/>
        </p:nvSpPr>
        <p:spPr>
          <a:xfrm>
            <a:off x="815009" y="1456660"/>
            <a:ext cx="2062716"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t>科研工作者总结研究工作并完成论文撰写</a:t>
            </a:r>
          </a:p>
        </p:txBody>
      </p:sp>
      <p:sp>
        <p:nvSpPr>
          <p:cNvPr id="5" name="圆角矩形 4"/>
          <p:cNvSpPr/>
          <p:nvPr/>
        </p:nvSpPr>
        <p:spPr>
          <a:xfrm>
            <a:off x="3838199" y="1456660"/>
            <a:ext cx="2062716"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t>论文被提交至某期刊</a:t>
            </a:r>
          </a:p>
        </p:txBody>
      </p:sp>
      <p:sp>
        <p:nvSpPr>
          <p:cNvPr id="6" name="圆角矩形 5"/>
          <p:cNvSpPr/>
          <p:nvPr/>
        </p:nvSpPr>
        <p:spPr>
          <a:xfrm>
            <a:off x="6861389" y="1456660"/>
            <a:ext cx="2062716"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t>期刊编辑初审论文</a:t>
            </a:r>
          </a:p>
        </p:txBody>
      </p:sp>
      <p:sp>
        <p:nvSpPr>
          <p:cNvPr id="7" name="圆角矩形 6"/>
          <p:cNvSpPr/>
          <p:nvPr/>
        </p:nvSpPr>
        <p:spPr>
          <a:xfrm>
            <a:off x="5463130" y="3317476"/>
            <a:ext cx="875569" cy="685800"/>
          </a:xfrm>
          <a:prstGeom prst="roundRect">
            <a:avLst/>
          </a:prstGeom>
          <a:solidFill>
            <a:srgbClr val="92D05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t>接受</a:t>
            </a:r>
          </a:p>
        </p:txBody>
      </p:sp>
      <p:sp>
        <p:nvSpPr>
          <p:cNvPr id="8" name="圆角矩形 7"/>
          <p:cNvSpPr/>
          <p:nvPr/>
        </p:nvSpPr>
        <p:spPr>
          <a:xfrm>
            <a:off x="7017178" y="3317476"/>
            <a:ext cx="875569" cy="6858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t>拒绝</a:t>
            </a:r>
          </a:p>
        </p:txBody>
      </p:sp>
      <p:sp>
        <p:nvSpPr>
          <p:cNvPr id="9" name="圆角矩形 8"/>
          <p:cNvSpPr/>
          <p:nvPr/>
        </p:nvSpPr>
        <p:spPr>
          <a:xfrm>
            <a:off x="3838199" y="3317476"/>
            <a:ext cx="875569" cy="685800"/>
          </a:xfrm>
          <a:prstGeom prst="roundRect">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t>修改</a:t>
            </a:r>
          </a:p>
        </p:txBody>
      </p:sp>
      <p:sp>
        <p:nvSpPr>
          <p:cNvPr id="11" name="右箭头 10"/>
          <p:cNvSpPr/>
          <p:nvPr/>
        </p:nvSpPr>
        <p:spPr>
          <a:xfrm>
            <a:off x="5900915" y="2020186"/>
            <a:ext cx="960474" cy="191386"/>
          </a:xfrm>
          <a:prstGeom prst="rightArrow">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12" name="右箭头 11"/>
          <p:cNvSpPr/>
          <p:nvPr/>
        </p:nvSpPr>
        <p:spPr>
          <a:xfrm>
            <a:off x="2877725" y="2020186"/>
            <a:ext cx="960474" cy="191386"/>
          </a:xfrm>
          <a:prstGeom prst="rightArrow">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13" name="圆角矩形 12"/>
          <p:cNvSpPr/>
          <p:nvPr/>
        </p:nvSpPr>
        <p:spPr>
          <a:xfrm>
            <a:off x="9884579" y="1456660"/>
            <a:ext cx="2062716"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t>期刊编辑将论文分配给领域专家进行同行评审</a:t>
            </a:r>
          </a:p>
        </p:txBody>
      </p:sp>
      <p:sp>
        <p:nvSpPr>
          <p:cNvPr id="14" name="圆角矩形 13"/>
          <p:cNvSpPr/>
          <p:nvPr/>
        </p:nvSpPr>
        <p:spPr>
          <a:xfrm>
            <a:off x="4879114" y="4755296"/>
            <a:ext cx="2062716"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t>编辑根据同行审阅人的意见作出决策</a:t>
            </a:r>
          </a:p>
        </p:txBody>
      </p:sp>
      <p:sp>
        <p:nvSpPr>
          <p:cNvPr id="15" name="右箭头 14"/>
          <p:cNvSpPr/>
          <p:nvPr/>
        </p:nvSpPr>
        <p:spPr>
          <a:xfrm>
            <a:off x="8931350" y="2020186"/>
            <a:ext cx="960474" cy="191386"/>
          </a:xfrm>
          <a:prstGeom prst="rightArrow">
            <a:avLst/>
          </a:prstGeom>
          <a:noFill/>
          <a:ln w="22225" cap="flat" cmpd="sng" algn="ctr">
            <a:solidFill>
              <a:srgbClr val="00B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16" name="右箭头 15"/>
          <p:cNvSpPr/>
          <p:nvPr/>
        </p:nvSpPr>
        <p:spPr>
          <a:xfrm rot="7023592">
            <a:off x="9379249" y="3692393"/>
            <a:ext cx="2065324" cy="296274"/>
          </a:xfrm>
          <a:prstGeom prst="rightArrow">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cxnSp>
        <p:nvCxnSpPr>
          <p:cNvPr id="20" name="直线箭头连接符 19"/>
          <p:cNvCxnSpPr>
            <a:stCxn id="6" idx="2"/>
            <a:endCxn id="8" idx="0"/>
          </p:cNvCxnSpPr>
          <p:nvPr/>
        </p:nvCxnSpPr>
        <p:spPr>
          <a:xfrm flipH="1">
            <a:off x="7454963" y="2828260"/>
            <a:ext cx="437784" cy="489216"/>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14" idx="0"/>
            <a:endCxn id="8" idx="2"/>
          </p:cNvCxnSpPr>
          <p:nvPr/>
        </p:nvCxnSpPr>
        <p:spPr>
          <a:xfrm flipV="1">
            <a:off x="5910472" y="4003276"/>
            <a:ext cx="1544491" cy="752020"/>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14" idx="0"/>
            <a:endCxn id="9" idx="2"/>
          </p:cNvCxnSpPr>
          <p:nvPr/>
        </p:nvCxnSpPr>
        <p:spPr>
          <a:xfrm flipH="1" flipV="1">
            <a:off x="4275984" y="4003276"/>
            <a:ext cx="1634488" cy="752020"/>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a:stCxn id="14" idx="0"/>
            <a:endCxn id="7" idx="2"/>
          </p:cNvCxnSpPr>
          <p:nvPr/>
        </p:nvCxnSpPr>
        <p:spPr>
          <a:xfrm flipH="1" flipV="1">
            <a:off x="5900915" y="4003276"/>
            <a:ext cx="9557" cy="752020"/>
          </a:xfrm>
          <a:prstGeom prst="straightConnector1">
            <a:avLst/>
          </a:prstGeom>
          <a:ln w="254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8" name="圆角矩形 37"/>
          <p:cNvSpPr/>
          <p:nvPr/>
        </p:nvSpPr>
        <p:spPr>
          <a:xfrm>
            <a:off x="8590583" y="4755296"/>
            <a:ext cx="2062716"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t>同行评审人员返回对论文的评价结果和建议</a:t>
            </a:r>
          </a:p>
        </p:txBody>
      </p:sp>
      <p:sp>
        <p:nvSpPr>
          <p:cNvPr id="59" name="右箭头 58"/>
          <p:cNvSpPr/>
          <p:nvPr/>
        </p:nvSpPr>
        <p:spPr>
          <a:xfrm rot="10800000">
            <a:off x="6955079" y="5258200"/>
            <a:ext cx="1622251" cy="222652"/>
          </a:xfrm>
          <a:prstGeom prst="rightArrow">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a:p>
        </p:txBody>
      </p:sp>
      <p:sp>
        <p:nvSpPr>
          <p:cNvPr id="60" name="圆角矩形 59"/>
          <p:cNvSpPr/>
          <p:nvPr/>
        </p:nvSpPr>
        <p:spPr>
          <a:xfrm>
            <a:off x="1388892" y="4755296"/>
            <a:ext cx="2062716" cy="1371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dirty="0"/>
              <a:t>作者根据反馈意见修改论文并提交修改后的论文</a:t>
            </a:r>
          </a:p>
        </p:txBody>
      </p:sp>
      <p:cxnSp>
        <p:nvCxnSpPr>
          <p:cNvPr id="77" name="肘形连接符 76"/>
          <p:cNvCxnSpPr>
            <a:stCxn id="60" idx="2"/>
            <a:endCxn id="14" idx="2"/>
          </p:cNvCxnSpPr>
          <p:nvPr/>
        </p:nvCxnSpPr>
        <p:spPr>
          <a:xfrm rot="16200000" flipH="1">
            <a:off x="4165361" y="4381785"/>
            <a:ext cx="12700" cy="3490222"/>
          </a:xfrm>
          <a:prstGeom prst="bentConnector3">
            <a:avLst>
              <a:gd name="adj1" fmla="val 3469567"/>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0" name="肘形连接符 79"/>
          <p:cNvCxnSpPr>
            <a:stCxn id="9" idx="1"/>
            <a:endCxn id="60" idx="0"/>
          </p:cNvCxnSpPr>
          <p:nvPr/>
        </p:nvCxnSpPr>
        <p:spPr>
          <a:xfrm rot="10800000" flipV="1">
            <a:off x="2420251" y="3660376"/>
            <a:ext cx="1417949" cy="1094920"/>
          </a:xfrm>
          <a:prstGeom prst="bentConnector2">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224696" y="3342876"/>
            <a:ext cx="1469143" cy="1191210"/>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t>论文在期刊上发表</a:t>
            </a:r>
          </a:p>
        </p:txBody>
      </p:sp>
      <p:cxnSp>
        <p:nvCxnSpPr>
          <p:cNvPr id="29" name="肘形连接符 28"/>
          <p:cNvCxnSpPr>
            <a:stCxn id="7" idx="0"/>
            <a:endCxn id="25" idx="0"/>
          </p:cNvCxnSpPr>
          <p:nvPr/>
        </p:nvCxnSpPr>
        <p:spPr>
          <a:xfrm rot="16200000" flipH="1" flipV="1">
            <a:off x="3417392" y="859352"/>
            <a:ext cx="25400" cy="4941647"/>
          </a:xfrm>
          <a:prstGeom prst="bentConnector3">
            <a:avLst>
              <a:gd name="adj1" fmla="val -900000"/>
            </a:avLst>
          </a:prstGeom>
          <a:ln w="254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dissolve">
                                      <p:cBhvr>
                                        <p:cTn id="28" dur="500"/>
                                        <p:tgtEl>
                                          <p:spTgt spid="2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500"/>
                                        <p:tgtEl>
                                          <p:spTgt spid="16"/>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dissolve">
                                      <p:cBhvr>
                                        <p:cTn id="45" dur="500"/>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dissolve">
                                      <p:cBhvr>
                                        <p:cTn id="50" dur="500"/>
                                        <p:tgtEl>
                                          <p:spTgt spid="59"/>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dissolv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dissolve">
                                      <p:cBhvr>
                                        <p:cTn id="58" dur="500"/>
                                        <p:tgtEl>
                                          <p:spTgt spid="21"/>
                                        </p:tgtEl>
                                      </p:cBhvr>
                                    </p:animEffect>
                                  </p:childTnLst>
                                </p:cTn>
                              </p:par>
                              <p:par>
                                <p:cTn id="59" presetID="9"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dissolve">
                                      <p:cBhvr>
                                        <p:cTn id="61" dur="500"/>
                                        <p:tgtEl>
                                          <p:spTgt spid="27"/>
                                        </p:tgtEl>
                                      </p:cBhvr>
                                    </p:animEffect>
                                  </p:childTnLst>
                                </p:cTn>
                              </p:par>
                              <p:par>
                                <p:cTn id="62" presetID="9"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dissolve">
                                      <p:cBhvr>
                                        <p:cTn id="64" dur="500"/>
                                        <p:tgtEl>
                                          <p:spTgt spid="2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dissolve">
                                      <p:cBhvr>
                                        <p:cTn id="67" dur="500"/>
                                        <p:tgtEl>
                                          <p:spTgt spid="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dissolve">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dissolve">
                                      <p:cBhvr>
                                        <p:cTn id="75" dur="500"/>
                                        <p:tgtEl>
                                          <p:spTgt spid="80"/>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dissolve">
                                      <p:cBhvr>
                                        <p:cTn id="78" dur="5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dissolve">
                                      <p:cBhvr>
                                        <p:cTn id="83" dur="500"/>
                                        <p:tgtEl>
                                          <p:spTgt spid="77"/>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nodeType="click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dissolve">
                                      <p:cBhvr>
                                        <p:cTn id="88" dur="500"/>
                                        <p:tgtEl>
                                          <p:spTgt spid="29"/>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dissolve">
                                      <p:cBhvr>
                                        <p:cTn id="9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P spid="38" grpId="0" animBg="1"/>
      <p:bldP spid="59" grpId="0" animBg="1"/>
      <p:bldP spid="60"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pPr algn="r"/>
            <a:r>
              <a:rPr lang="zh-CN" altLang="en-US" dirty="0"/>
              <a:t>同行评议的起源</a:t>
            </a:r>
          </a:p>
        </p:txBody>
      </p:sp>
      <p:sp>
        <p:nvSpPr>
          <p:cNvPr id="9" name="文本框 8"/>
          <p:cNvSpPr txBox="1"/>
          <p:nvPr/>
        </p:nvSpPr>
        <p:spPr>
          <a:xfrm>
            <a:off x="838200" y="1972310"/>
            <a:ext cx="10448290" cy="3358515"/>
          </a:xfrm>
          <a:prstGeom prst="rect">
            <a:avLst/>
          </a:prstGeom>
          <a:noFill/>
        </p:spPr>
        <p:txBody>
          <a:bodyPr wrap="square" rtlCol="0">
            <a:spAutoFit/>
          </a:bodyPr>
          <a:lstStyle/>
          <a:p>
            <a:pPr>
              <a:lnSpc>
                <a:spcPct val="170000"/>
              </a:lnSpc>
            </a:pPr>
            <a:r>
              <a:rPr lang="en-US" altLang="zh-CN" sz="2400" dirty="0">
                <a:latin typeface="+mn-ea"/>
                <a:cs typeface="+mn-ea"/>
              </a:rPr>
              <a:t>     </a:t>
            </a:r>
            <a:r>
              <a:rPr lang="en-US" altLang="zh-CN" sz="2800" b="1" i="1" dirty="0">
                <a:latin typeface="+mn-ea"/>
                <a:cs typeface="+mn-ea"/>
              </a:rPr>
              <a:t>  </a:t>
            </a:r>
            <a:r>
              <a:rPr lang="zh-CN" altLang="en-US" sz="2800" b="1" i="1" dirty="0">
                <a:solidFill>
                  <a:schemeClr val="bg1"/>
                </a:solidFill>
                <a:latin typeface="+mn-ea"/>
                <a:cs typeface="+mn-ea"/>
              </a:rPr>
              <a:t>从狭义上来说</a:t>
            </a:r>
            <a:r>
              <a:rPr lang="zh-CN" altLang="en-US" sz="2400" dirty="0">
                <a:solidFill>
                  <a:schemeClr val="bg1"/>
                </a:solidFill>
                <a:latin typeface="+mn-ea"/>
                <a:cs typeface="+mn-ea"/>
              </a:rPr>
              <a:t>，同行评议就是作者投稿以后，由刊物主编或纳稿编辑邀请具有专业知识或造诣的学者，评议论文的学术和文字质量，提出意见和判定，主编按评议的结果决定是否适合在本刊发表。</a:t>
            </a:r>
          </a:p>
          <a:p>
            <a:pPr>
              <a:lnSpc>
                <a:spcPct val="160000"/>
              </a:lnSpc>
            </a:pPr>
            <a:r>
              <a:rPr lang="zh-CN" altLang="en-US" sz="2400" dirty="0">
                <a:solidFill>
                  <a:schemeClr val="bg1"/>
                </a:solidFill>
                <a:latin typeface="+mn-ea"/>
                <a:cs typeface="+mn-ea"/>
              </a:rPr>
              <a:t>      学术期刊的审稿过程一般包括编辑初审、</a:t>
            </a:r>
            <a:r>
              <a:rPr lang="zh-CN" altLang="en-US" sz="2400" b="1" dirty="0">
                <a:solidFill>
                  <a:schemeClr val="bg1"/>
                </a:solidFill>
                <a:latin typeface="+mn-ea"/>
                <a:cs typeface="+mn-ea"/>
              </a:rPr>
              <a:t>同行评审</a:t>
            </a:r>
            <a:r>
              <a:rPr lang="zh-CN" altLang="en-US" sz="2400" dirty="0">
                <a:solidFill>
                  <a:schemeClr val="bg1"/>
                </a:solidFill>
                <a:latin typeface="+mn-ea"/>
                <a:cs typeface="+mn-ea"/>
              </a:rPr>
              <a:t>和主编终审等环节。其中</a:t>
            </a:r>
            <a:r>
              <a:rPr lang="zh-CN" altLang="en-US" sz="2800" b="1" i="1" dirty="0">
                <a:solidFill>
                  <a:schemeClr val="bg1"/>
                </a:solidFill>
                <a:latin typeface="+mn-ea"/>
                <a:cs typeface="+mn-ea"/>
              </a:rPr>
              <a:t>同行评审是最关键重要的环节</a:t>
            </a:r>
            <a:r>
              <a:rPr lang="zh-CN" altLang="en-US" sz="2400" dirty="0">
                <a:solidFill>
                  <a:schemeClr val="bg1"/>
                </a:solidFill>
                <a:latin typeface="+mn-ea"/>
                <a:cs typeface="+mn-ea"/>
              </a:rPr>
              <a:t>。</a:t>
            </a:r>
          </a:p>
        </p:txBody>
      </p:sp>
      <p:sp>
        <p:nvSpPr>
          <p:cNvPr id="4" name="圆角矩形 3"/>
          <p:cNvSpPr/>
          <p:nvPr/>
        </p:nvSpPr>
        <p:spPr>
          <a:xfrm>
            <a:off x="462280" y="1257300"/>
            <a:ext cx="11476990" cy="4806950"/>
          </a:xfrm>
          <a:prstGeom prst="roundRect">
            <a:avLst/>
          </a:prstGeom>
          <a:solidFill>
            <a:schemeClr val="accent4">
              <a:lumMod val="20000"/>
              <a:lumOff val="80000"/>
            </a:schemeClr>
          </a:solidFill>
          <a:ln>
            <a:noFill/>
          </a:ln>
          <a:effectLst>
            <a:innerShdw blurRad="1016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altLang="zh-CN">
                <a:solidFill>
                  <a:schemeClr val="tx1">
                    <a:lumMod val="50000"/>
                  </a:schemeClr>
                </a:solidFill>
              </a:rPr>
              <a:t>     </a:t>
            </a:r>
            <a:r>
              <a:rPr lang="en-US" altLang="zh-CN" sz="2000">
                <a:solidFill>
                  <a:schemeClr val="tx1">
                    <a:lumMod val="50000"/>
                  </a:schemeClr>
                </a:solidFill>
              </a:rPr>
              <a:t> </a:t>
            </a:r>
            <a:r>
              <a:rPr lang="en-US" altLang="zh-CN" sz="2400">
                <a:solidFill>
                  <a:schemeClr val="tx1">
                    <a:lumMod val="50000"/>
                  </a:schemeClr>
                </a:solidFill>
                <a:latin typeface="+mn-ea"/>
                <a:cs typeface="+mn-ea"/>
              </a:rPr>
              <a:t>  </a:t>
            </a:r>
            <a:r>
              <a:rPr lang="zh-CN" altLang="en-US" sz="2400">
                <a:solidFill>
                  <a:schemeClr val="tx1">
                    <a:lumMod val="50000"/>
                  </a:schemeClr>
                </a:solidFill>
                <a:latin typeface="+mn-ea"/>
                <a:cs typeface="+mn-ea"/>
              </a:rPr>
              <a:t>同行评议作为评价事物的一种方法，最早始于</a:t>
            </a:r>
            <a:r>
              <a:rPr lang="zh-CN" altLang="en-US" sz="2800" b="1" i="1">
                <a:solidFill>
                  <a:schemeClr val="tx1">
                    <a:lumMod val="50000"/>
                  </a:schemeClr>
                </a:solidFill>
                <a:latin typeface="+mn-ea"/>
                <a:cs typeface="+mn-ea"/>
              </a:rPr>
              <a:t>15世纪欧洲</a:t>
            </a:r>
            <a:r>
              <a:rPr lang="zh-CN" altLang="en-US" sz="2400">
                <a:solidFill>
                  <a:schemeClr val="tx1">
                    <a:lumMod val="50000"/>
                  </a:schemeClr>
                </a:solidFill>
                <a:latin typeface="+mn-ea"/>
                <a:cs typeface="+mn-ea"/>
              </a:rPr>
              <a:t>专利申请的查新。而</a:t>
            </a:r>
            <a:r>
              <a:rPr lang="zh-CN" altLang="en-US" sz="2800" b="1" i="1">
                <a:solidFill>
                  <a:schemeClr val="tx1">
                    <a:lumMod val="50000"/>
                  </a:schemeClr>
                </a:solidFill>
                <a:latin typeface="+mn-ea"/>
                <a:cs typeface="+mn-ea"/>
              </a:rPr>
              <a:t>论文评审的同行评议</a:t>
            </a:r>
            <a:r>
              <a:rPr lang="zh-CN" altLang="en-US" sz="2400">
                <a:solidFill>
                  <a:schemeClr val="tx1">
                    <a:lumMod val="50000"/>
                  </a:schemeClr>
                </a:solidFill>
                <a:latin typeface="+mn-ea"/>
                <a:cs typeface="+mn-ea"/>
              </a:rPr>
              <a:t>最开始的雏形可以追溯到</a:t>
            </a:r>
            <a:r>
              <a:rPr lang="zh-CN" altLang="en-US" sz="2800" b="1" i="1">
                <a:solidFill>
                  <a:schemeClr val="tx1">
                    <a:lumMod val="50000"/>
                  </a:schemeClr>
                </a:solidFill>
                <a:latin typeface="+mn-ea"/>
                <a:cs typeface="+mn-ea"/>
              </a:rPr>
              <a:t>17世纪中叶</a:t>
            </a:r>
            <a:r>
              <a:rPr lang="zh-CN" altLang="en-US" sz="2400">
                <a:solidFill>
                  <a:schemeClr val="tx1">
                    <a:lumMod val="50000"/>
                  </a:schemeClr>
                </a:solidFill>
                <a:latin typeface="+mn-ea"/>
                <a:cs typeface="+mn-ea"/>
              </a:rPr>
              <a:t>，英国皇家学会刊物 (The Philosophical Transactions of the Royal Society, 简称为Phil. Trans. ) 的创刊时期。</a:t>
            </a:r>
          </a:p>
          <a:p>
            <a:pPr algn="l">
              <a:lnSpc>
                <a:spcPct val="150000"/>
              </a:lnSpc>
            </a:pPr>
            <a:r>
              <a:rPr lang="zh-CN" altLang="en-US" sz="2400">
                <a:solidFill>
                  <a:schemeClr val="tx1">
                    <a:lumMod val="50000"/>
                  </a:schemeClr>
                </a:solidFill>
                <a:latin typeface="+mn-ea"/>
                <a:cs typeface="+mn-ea"/>
              </a:rPr>
              <a:t>     20世纪50年代初，美国国家科学基金会（NSF）采用同行评议评审科研项目，以决定是否予以资助，</a:t>
            </a:r>
            <a:r>
              <a:rPr lang="zh-CN" altLang="en-US" sz="2800" b="1" i="1">
                <a:solidFill>
                  <a:schemeClr val="tx1">
                    <a:lumMod val="50000"/>
                  </a:schemeClr>
                </a:solidFill>
                <a:latin typeface="+mn-ea"/>
                <a:cs typeface="+mn-ea"/>
              </a:rPr>
              <a:t>首开同行评议在科研管理中的应用的先河</a:t>
            </a:r>
            <a:r>
              <a:rPr lang="zh-CN" altLang="en-US" sz="2400">
                <a:solidFill>
                  <a:schemeClr val="tx1">
                    <a:lumMod val="50000"/>
                  </a:schemeClr>
                </a:solidFill>
                <a:latin typeface="+mn-ea"/>
                <a:cs typeface="+mn-ea"/>
              </a:rPr>
              <a:t>。当前，同行评议主要用于如下几个方面：评审科研项目申请、评审科学出版物、科研成果的鉴定与评奖、评定学位与职称和评估科研机构的运作等。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160404_4*m_i*1_1"/>
  <p:tag name="KSO_WM_TEMPLATE_CATEGORY" val="diagram"/>
  <p:tag name="KSO_WM_TEMPLATE_INDEX" val="160404"/>
  <p:tag name="KSO_WM_UNIT_LAYERLEVEL" val="1_1"/>
  <p:tag name="KSO_WM_TAG_VERSION" val="1.0"/>
  <p:tag name="KSO_WM_BEAUTIFY_FLAG" val="#wm#"/>
  <p:tag name="KSO_WM_UNIT_LINE_FORE_SCHEMECOLOR_INDEX" val="5"/>
  <p:tag name="KSO_WM_UNIT_LINE_FILL_TYPE" val="2"/>
</p:tagLst>
</file>

<file path=ppt/tags/tag10.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160404_4*m_h_f*1_4_1"/>
  <p:tag name="KSO_WM_TEMPLATE_CATEGORY" val="diagram"/>
  <p:tag name="KSO_WM_TEMPLATE_INDEX" val="160404"/>
  <p:tag name="KSO_WM_UNIT_LAYERLEVEL" val="1_1_1"/>
  <p:tag name="KSO_WM_TAG_VERSION" val="1.0"/>
  <p:tag name="KSO_WM_BEAUTIFY_FLAG" val="#wm#"/>
  <p:tag name="KSO_WM_UNIT_TEXT_FILL_FORE_SCHEMECOLOR_INDEX" val="8"/>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160404_4*m_h_i*1_5_1"/>
  <p:tag name="KSO_WM_TEMPLATE_CATEGORY" val="diagram"/>
  <p:tag name="KSO_WM_TEMPLATE_INDEX" val="160404"/>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5_2"/>
  <p:tag name="KSO_WM_UNIT_ID" val="diagram160404_4*m_h_i*1_5_2"/>
  <p:tag name="KSO_WM_TEMPLATE_CATEGORY" val="diagram"/>
  <p:tag name="KSO_WM_TEMPLATE_INDEX" val="160404"/>
  <p:tag name="KSO_WM_UNIT_LAYERLEVEL" val="1_1_1"/>
  <p:tag name="KSO_WM_TAG_VERSION" val="1.0"/>
  <p:tag name="KSO_WM_BEAUTIFY_FLAG" val="#wm#"/>
  <p:tag name="KSO_WM_UNIT_FILL_FORE_SCHEMECOLOR_INDEX" val="9"/>
  <p:tag name="KSO_WM_UNIT_FILL_TYPE" val="1"/>
  <p:tag name="KSO_WM_UNIT_TEXT_FILL_FORE_SCHEMECOLOR_INDEX" val="14"/>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160404_4*m_h_f*1_5_1"/>
  <p:tag name="KSO_WM_TEMPLATE_CATEGORY" val="diagram"/>
  <p:tag name="KSO_WM_TEMPLATE_INDEX" val="160404"/>
  <p:tag name="KSO_WM_UNIT_LAYERLEVEL" val="1_1_1"/>
  <p:tag name="KSO_WM_TAG_VERSION" val="1.0"/>
  <p:tag name="KSO_WM_BEAUTIFY_FLAG" val="#wm#"/>
  <p:tag name="KSO_WM_UNIT_TEXT_FILL_FORE_SCHEMECOLOR_INDEX" val="9"/>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160404_4*m_h_i*1_1_1"/>
  <p:tag name="KSO_WM_TEMPLATE_CATEGORY" val="diagram"/>
  <p:tag name="KSO_WM_TEMPLATE_INDEX" val="16040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2"/>
  <p:tag name="KSO_WM_UNIT_ID" val="diagram160404_4*m_h_i*1_1_2"/>
  <p:tag name="KSO_WM_TEMPLATE_CATEGORY" val="diagram"/>
  <p:tag name="KSO_WM_TEMPLATE_INDEX" val="160404"/>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160404_4*m_h_f*1_1_1"/>
  <p:tag name="KSO_WM_TEMPLATE_CATEGORY" val="diagram"/>
  <p:tag name="KSO_WM_TEMPLATE_INDEX" val="160404"/>
  <p:tag name="KSO_WM_UNIT_LAYERLEVEL" val="1_1_1"/>
  <p:tag name="KSO_WM_TAG_VERSION" val="1.0"/>
  <p:tag name="KSO_WM_BEAUTIFY_FLAG" val="#wm#"/>
  <p:tag name="KSO_WM_UNIT_TEXT_FILL_FORE_SCHEMECOLOR_INDEX" val="5"/>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160404_4*m_h_i*1_2_1"/>
  <p:tag name="KSO_WM_TEMPLATE_CATEGORY" val="diagram"/>
  <p:tag name="KSO_WM_TEMPLATE_INDEX" val="16040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160404_4*m_h_i*1_2_2"/>
  <p:tag name="KSO_WM_TEMPLATE_CATEGORY" val="diagram"/>
  <p:tag name="KSO_WM_TEMPLATE_INDEX" val="160404"/>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160404_4*m_h_f*1_2_1"/>
  <p:tag name="KSO_WM_TEMPLATE_CATEGORY" val="diagram"/>
  <p:tag name="KSO_WM_TEMPLATE_INDEX" val="160404"/>
  <p:tag name="KSO_WM_UNIT_LAYERLEVEL" val="1_1_1"/>
  <p:tag name="KSO_WM_TAG_VERSION" val="1.0"/>
  <p:tag name="KSO_WM_BEAUTIFY_FLAG" val="#wm#"/>
  <p:tag name="KSO_WM_UNIT_TEXT_FILL_FORE_SCHEMECOLOR_INDEX" val="6"/>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160404_4*m_h_i*1_3_1"/>
  <p:tag name="KSO_WM_TEMPLATE_CATEGORY" val="diagram"/>
  <p:tag name="KSO_WM_TEMPLATE_INDEX" val="160404"/>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2"/>
  <p:tag name="KSO_WM_UNIT_ID" val="diagram160404_4*m_h_i*1_3_2"/>
  <p:tag name="KSO_WM_TEMPLATE_CATEGORY" val="diagram"/>
  <p:tag name="KSO_WM_TEMPLATE_INDEX" val="160404"/>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
  <p:tag name="KSO_WM_UNIT_NOCLEAR" val="0"/>
  <p:tag name="KSO_WM_UNIT_VALUE" val="78"/>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160404_4*m_h_f*1_3_1"/>
  <p:tag name="KSO_WM_TEMPLATE_CATEGORY" val="diagram"/>
  <p:tag name="KSO_WM_TEMPLATE_INDEX" val="160404"/>
  <p:tag name="KSO_WM_UNIT_LAYERLEVEL" val="1_1_1"/>
  <p:tag name="KSO_WM_TAG_VERSION" val="1.0"/>
  <p:tag name="KSO_WM_BEAUTIFY_FLAG" val="#wm#"/>
  <p:tag name="KSO_WM_UNIT_TEXT_FILL_FORE_SCHEMECOLOR_INDEX" val="7"/>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160404_4*m_h_i*1_4_1"/>
  <p:tag name="KSO_WM_TEMPLATE_CATEGORY" val="diagram"/>
  <p:tag name="KSO_WM_TEMPLATE_INDEX" val="160404"/>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4_2"/>
  <p:tag name="KSO_WM_UNIT_ID" val="diagram160404_4*m_h_i*1_4_2"/>
  <p:tag name="KSO_WM_TEMPLATE_CATEGORY" val="diagram"/>
  <p:tag name="KSO_WM_TEMPLATE_INDEX" val="160404"/>
  <p:tag name="KSO_WM_UNIT_LAYERLEVEL" val="1_1_1"/>
  <p:tag name="KSO_WM_TAG_VERSION" val="1.0"/>
  <p:tag name="KSO_WM_BEAUTIFY_FLAG" val="#wm#"/>
  <p:tag name="KSO_WM_UNIT_FILL_FORE_SCHEMECOLOR_INDEX" val="8"/>
  <p:tag name="KSO_WM_UNIT_FILL_TYPE" val="1"/>
  <p:tag name="KSO_WM_UNIT_TEXT_FILL_FORE_SCHEMECOLOR_INDEX" val="14"/>
  <p:tag name="KSO_WM_UNIT_TEXT_FILL_TYPE" val="1"/>
</p:tagLst>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2758</Words>
  <Application>Microsoft Office PowerPoint</Application>
  <PresentationFormat>宽屏</PresentationFormat>
  <Paragraphs>301</Paragraphs>
  <Slides>48</Slides>
  <Notes>46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48</vt:i4>
      </vt:variant>
    </vt:vector>
  </HeadingPairs>
  <TitlesOfParts>
    <vt:vector size="58" baseType="lpstr">
      <vt:lpstr>等线</vt:lpstr>
      <vt:lpstr>楷体</vt:lpstr>
      <vt:lpstr>宋体</vt:lpstr>
      <vt:lpstr>微软雅黑</vt:lpstr>
      <vt:lpstr>Arial</vt:lpstr>
      <vt:lpstr>Calibri</vt:lpstr>
      <vt:lpstr>Impact</vt:lpstr>
      <vt:lpstr>Times New Roman</vt:lpstr>
      <vt:lpstr>Wingdings</vt:lpstr>
      <vt:lpstr>A000120140530A99PPBG</vt:lpstr>
      <vt:lpstr>同 行 评 议</vt:lpstr>
      <vt:lpstr>小组分工</vt:lpstr>
      <vt:lpstr>PowerPoint 演示文稿</vt:lpstr>
      <vt:lpstr>PowerPoint 演示文稿</vt:lpstr>
      <vt:lpstr>同行评议的概念</vt:lpstr>
      <vt:lpstr>同行评议的概念</vt:lpstr>
      <vt:lpstr>同行评议的概念</vt:lpstr>
      <vt:lpstr>同行评议的流程</vt:lpstr>
      <vt:lpstr>同行评议的起源</vt:lpstr>
      <vt:lpstr>PowerPoint 演示文稿</vt:lpstr>
      <vt:lpstr>同行评议用途</vt:lpstr>
      <vt:lpstr>同行评议类型</vt:lpstr>
      <vt:lpstr>出版前的同行评审类型</vt:lpstr>
      <vt:lpstr>出版前的同行评议类型</vt:lpstr>
      <vt:lpstr>出版前的同行评议类型</vt:lpstr>
      <vt:lpstr>基金同行评议</vt:lpstr>
      <vt:lpstr>对规划的同行评议</vt:lpstr>
      <vt:lpstr>聘任与提职</vt:lpstr>
      <vt:lpstr>参考文献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缺乏经济性</vt:lpstr>
      <vt:lpstr>缺乏经济性</vt:lpstr>
      <vt:lpstr>降低学术交流效率</vt:lpstr>
      <vt:lpstr>降低学术交流效率</vt:lpstr>
      <vt:lpstr>缺乏合适的审稿人</vt:lpstr>
      <vt:lpstr>缺乏合适的审稿人</vt:lpstr>
      <vt:lpstr>缺乏合适的审稿人</vt:lpstr>
      <vt:lpstr>对创新的鼓励不足</vt:lpstr>
      <vt:lpstr>对创新的鼓励不足</vt:lpstr>
      <vt:lpstr>对创新的鼓励不足</vt:lpstr>
      <vt:lpstr>对创新的鼓励不足</vt:lpstr>
      <vt:lpstr>对创新的鼓励不足</vt:lpstr>
      <vt:lpstr>对创新的鼓励不足</vt:lpstr>
      <vt:lpstr>PowerPoint 演示文稿</vt:lpstr>
      <vt:lpstr>建立审稿人专家库 </vt:lpstr>
      <vt:lpstr>制定完善的审稿人激励制度</vt:lpstr>
      <vt:lpstr>提供同行评议指南，定期组织审稿人培训与考核</vt:lpstr>
      <vt:lpstr>转变单盲同行评议模式，鼓励开放式同行评议</vt:lpstr>
      <vt:lpstr>同行评议技术与平台要与时俱进 </vt:lpstr>
      <vt:lpstr>参考文献</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陈 帅华</cp:lastModifiedBy>
  <cp:revision>104</cp:revision>
  <dcterms:created xsi:type="dcterms:W3CDTF">2018-08-10T09:41:00Z</dcterms:created>
  <dcterms:modified xsi:type="dcterms:W3CDTF">2020-10-18T13:45:45Z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